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51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18515" y="1812163"/>
            <a:ext cx="7706969" cy="8496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‹#›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‹#›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‹#›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‹#›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‹#›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4939" y="122046"/>
            <a:ext cx="8834120" cy="121411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5602" y="1323675"/>
            <a:ext cx="8632794" cy="442338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04357" y="6454170"/>
            <a:ext cx="3083255" cy="29190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41044" y="6294353"/>
            <a:ext cx="4008888" cy="54346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358891" y="6597395"/>
            <a:ext cx="178816" cy="14868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‹#›</a:t>
            </a:fld>
            <a:endParaRPr sz="90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 txBox="1"/>
          <p:nvPr/>
        </p:nvSpPr>
        <p:spPr>
          <a:xfrm>
            <a:off x="1669898" y="3195142"/>
            <a:ext cx="6032174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4400" b="1" spc="10" dirty="0" smtClean="0">
                <a:solidFill>
                  <a:srgbClr val="FF0066"/>
                </a:solidFill>
                <a:latin typeface="Arial"/>
                <a:cs typeface="Arial"/>
              </a:rPr>
              <a:t>System programing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442887" y="4876800"/>
            <a:ext cx="6486199" cy="3031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sz="1970" spc="10" dirty="0">
                <a:latin typeface="Arial Black"/>
                <a:cs typeface="Arial Black"/>
              </a:rPr>
              <a:t>Assistant lecturer: Abdullah </a:t>
            </a:r>
            <a:r>
              <a:rPr sz="1970" spc="10" dirty="0" err="1">
                <a:latin typeface="Arial Black"/>
                <a:cs typeface="Arial Black"/>
              </a:rPr>
              <a:t>Thaier</a:t>
            </a:r>
            <a:r>
              <a:rPr sz="1970" spc="10" dirty="0">
                <a:latin typeface="Arial Black"/>
                <a:cs typeface="Arial Black"/>
              </a:rPr>
              <a:t> </a:t>
            </a:r>
            <a:r>
              <a:rPr sz="1970" spc="10" dirty="0" err="1" smtClean="0">
                <a:latin typeface="Arial Black"/>
                <a:cs typeface="Arial Black"/>
              </a:rPr>
              <a:t>Abdalsatir</a:t>
            </a:r>
            <a:r>
              <a:rPr lang="en-US" sz="1970" spc="10" smtClean="0">
                <a:latin typeface="Arial Black"/>
                <a:cs typeface="Arial Black"/>
              </a:rPr>
              <a:t> </a:t>
            </a:r>
            <a:endParaRPr sz="1900" dirty="0">
              <a:latin typeface="Arial Black"/>
              <a:cs typeface="Arial Black"/>
            </a:endParaRPr>
          </a:p>
        </p:txBody>
      </p:sp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217" y="426970"/>
            <a:ext cx="1479232" cy="16507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14355" y="796782"/>
            <a:ext cx="33147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Bernard MT Condensed" pitchFamily="18" charset="0"/>
              </a:rPr>
              <a:t>Diyala university 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Bernard MT Condensed" pitchFamily="18" charset="0"/>
              </a:rPr>
              <a:t>College of engineering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Bernard MT Condensed" pitchFamily="18" charset="0"/>
              </a:rPr>
              <a:t>Department of computer engineering</a:t>
            </a:r>
          </a:p>
          <a:p>
            <a:endParaRPr lang="en-US" sz="10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963" y="339682"/>
            <a:ext cx="1257034" cy="1676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86100" y="2393510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ernard MT Condensed" panose="02050806060905020404" pitchFamily="18" charset="0"/>
              </a:rPr>
              <a:t>Second stage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4114800"/>
            <a:ext cx="6396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Lec2-Microprocesor-its-Architecture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717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0" dirty="0" smtClean="0">
                <a:latin typeface="Arial"/>
                <a:cs typeface="Arial"/>
              </a:rPr>
              <a:t>u</a:t>
            </a:r>
            <a:r>
              <a:rPr sz="4000" b="1" spc="-20" dirty="0" smtClean="0">
                <a:latin typeface="Arial"/>
                <a:cs typeface="Arial"/>
              </a:rPr>
              <a:t>ltipurp</a:t>
            </a:r>
            <a:r>
              <a:rPr sz="4000" b="1" spc="-45" dirty="0" smtClean="0">
                <a:latin typeface="Arial"/>
                <a:cs typeface="Arial"/>
              </a:rPr>
              <a:t>o</a:t>
            </a:r>
            <a:r>
              <a:rPr sz="4000" b="1" spc="-25" dirty="0" smtClean="0">
                <a:latin typeface="Arial"/>
                <a:cs typeface="Arial"/>
              </a:rPr>
              <a:t>se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Re</a:t>
            </a:r>
            <a:r>
              <a:rPr sz="4000" b="1" spc="-45" dirty="0" smtClean="0">
                <a:latin typeface="Arial"/>
                <a:cs typeface="Arial"/>
              </a:rPr>
              <a:t>g</a:t>
            </a:r>
            <a:r>
              <a:rPr sz="4000" b="1" spc="-20" dirty="0" smtClean="0">
                <a:latin typeface="Arial"/>
                <a:cs typeface="Arial"/>
              </a:rPr>
              <a:t>isters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10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672830" cy="4886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6870" marR="12700" indent="-344805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z="3200" b="1" dirty="0" smtClean="0">
                <a:latin typeface="Arial"/>
                <a:cs typeface="Arial"/>
              </a:rPr>
              <a:t>R</a:t>
            </a:r>
            <a:r>
              <a:rPr sz="3200" b="1" spc="5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X</a:t>
            </a:r>
            <a:r>
              <a:rPr sz="3200" b="1" spc="-1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-</a:t>
            </a:r>
            <a:r>
              <a:rPr sz="3200" b="1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64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(RAX),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0" dirty="0" smtClean="0">
                <a:latin typeface="Arial"/>
                <a:cs typeface="Arial"/>
              </a:rPr>
              <a:t>32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 </a:t>
            </a:r>
            <a:r>
              <a:rPr sz="3200" b="1" spc="0" dirty="0" smtClean="0">
                <a:latin typeface="Arial"/>
                <a:cs typeface="Arial"/>
              </a:rPr>
              <a:t>(a</a:t>
            </a:r>
            <a:r>
              <a:rPr sz="3200" b="1" spc="-15" dirty="0" smtClean="0">
                <a:latin typeface="Arial"/>
                <a:cs typeface="Arial"/>
              </a:rPr>
              <a:t>c</a:t>
            </a:r>
            <a:r>
              <a:rPr sz="3200" b="1" spc="0" dirty="0" smtClean="0">
                <a:latin typeface="Arial"/>
                <a:cs typeface="Arial"/>
              </a:rPr>
              <a:t>c</a:t>
            </a:r>
            <a:r>
              <a:rPr sz="3200" b="1" spc="-10" dirty="0" smtClean="0">
                <a:latin typeface="Arial"/>
                <a:cs typeface="Arial"/>
              </a:rPr>
              <a:t>u</a:t>
            </a:r>
            <a:r>
              <a:rPr sz="3200" b="1" spc="0" dirty="0" smtClean="0">
                <a:latin typeface="Arial"/>
                <a:cs typeface="Arial"/>
              </a:rPr>
              <a:t>mu</a:t>
            </a:r>
            <a:r>
              <a:rPr sz="3200" b="1" spc="-10" dirty="0" smtClean="0">
                <a:latin typeface="Arial"/>
                <a:cs typeface="Arial"/>
              </a:rPr>
              <a:t>l</a:t>
            </a:r>
            <a:r>
              <a:rPr sz="3200" b="1" spc="0" dirty="0" smtClean="0">
                <a:latin typeface="Arial"/>
                <a:cs typeface="Arial"/>
              </a:rPr>
              <a:t>ator)</a:t>
            </a:r>
            <a:r>
              <a:rPr sz="3200" b="1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(EAX),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16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(AX), 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 e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two</a:t>
            </a:r>
            <a:r>
              <a:rPr sz="3200" spc="-10" dirty="0" smtClean="0">
                <a:latin typeface="Arial"/>
                <a:cs typeface="Arial"/>
              </a:rPr>
              <a:t> 8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registers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(AH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 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).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39"/>
              </a:spcBef>
              <a:buFont typeface="Arial"/>
              <a:buChar char="•"/>
            </a:pPr>
            <a:endParaRPr sz="8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 marL="356870" marR="170815" indent="-344805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accum</a:t>
            </a:r>
            <a:r>
              <a:rPr sz="3200" spc="-2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us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such 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mu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licat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, division,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so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j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stm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43"/>
              </a:spcBef>
              <a:buFont typeface="Arial"/>
              <a:buChar char="•"/>
            </a:pPr>
            <a:endParaRPr sz="8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 to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exp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</a:t>
            </a:r>
            <a:r>
              <a:rPr sz="3200" spc="-5" dirty="0" smtClean="0">
                <a:latin typeface="Arial"/>
                <a:cs typeface="Arial"/>
              </a:rPr>
              <a:t>52</a:t>
            </a:r>
            <a:endParaRPr sz="32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ts to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4</a:t>
            </a:r>
            <a:r>
              <a:rPr sz="3200" spc="0" dirty="0" smtClean="0">
                <a:latin typeface="Arial"/>
                <a:cs typeface="Arial"/>
              </a:rPr>
              <a:t>P (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a)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587740" cy="483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ts val="381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RBX,</a:t>
            </a:r>
            <a:r>
              <a:rPr sz="3200" b="1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ssable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 RB</a:t>
            </a:r>
            <a:r>
              <a:rPr sz="3200" spc="-10" dirty="0" smtClean="0">
                <a:latin typeface="Arial"/>
                <a:cs typeface="Arial"/>
              </a:rPr>
              <a:t>X</a:t>
            </a:r>
            <a:r>
              <a:rPr sz="3200" spc="0" dirty="0" smtClean="0">
                <a:latin typeface="Arial"/>
                <a:cs typeface="Arial"/>
              </a:rPr>
              <a:t>, E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X,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X,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H, B</a:t>
            </a:r>
            <a:r>
              <a:rPr sz="3200" spc="-2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11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834044"/>
            <a:ext cx="8644255" cy="48399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marR="185420" indent="-287020" algn="just">
              <a:lnSpc>
                <a:spcPct val="1002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BX</a:t>
            </a:r>
            <a:r>
              <a:rPr sz="2800" spc="-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re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-50" dirty="0" smtClean="0">
                <a:latin typeface="Arial"/>
                <a:cs typeface="Arial"/>
              </a:rPr>
              <a:t> </a:t>
            </a:r>
            <a:r>
              <a:rPr sz="2800" b="1" spc="-15" dirty="0" smtClean="0">
                <a:latin typeface="Arial"/>
                <a:cs typeface="Arial"/>
              </a:rPr>
              <a:t>(bas</a:t>
            </a:r>
            <a:r>
              <a:rPr sz="2800" b="1" spc="-20" dirty="0" smtClean="0">
                <a:latin typeface="Arial"/>
                <a:cs typeface="Arial"/>
              </a:rPr>
              <a:t>e</a:t>
            </a:r>
            <a:r>
              <a:rPr sz="2800" b="1" spc="15" dirty="0" smtClean="0">
                <a:latin typeface="Arial"/>
                <a:cs typeface="Arial"/>
              </a:rPr>
              <a:t> </a:t>
            </a:r>
            <a:r>
              <a:rPr sz="2800" b="1" spc="-15" dirty="0" smtClean="0">
                <a:latin typeface="Arial"/>
                <a:cs typeface="Arial"/>
              </a:rPr>
              <a:t>index)</a:t>
            </a:r>
            <a:r>
              <a:rPr sz="2800" b="1" spc="3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so</a:t>
            </a:r>
            <a:r>
              <a:rPr sz="2800" spc="-20" dirty="0" smtClean="0">
                <a:latin typeface="Arial"/>
                <a:cs typeface="Arial"/>
              </a:rPr>
              <a:t>met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mes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ds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off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et</a:t>
            </a:r>
            <a:r>
              <a:rPr sz="2800" spc="-10" dirty="0" smtClean="0">
                <a:latin typeface="Arial"/>
                <a:cs typeface="Arial"/>
              </a:rPr>
              <a:t> addres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f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locat</a:t>
            </a:r>
            <a:r>
              <a:rPr sz="2800" spc="-15" dirty="0" smtClean="0">
                <a:latin typeface="Arial"/>
                <a:cs typeface="Arial"/>
              </a:rPr>
              <a:t>io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me</a:t>
            </a:r>
            <a:r>
              <a:rPr sz="2800" spc="-35" dirty="0" smtClean="0">
                <a:latin typeface="Arial"/>
                <a:cs typeface="Arial"/>
              </a:rPr>
              <a:t>m</a:t>
            </a:r>
            <a:r>
              <a:rPr sz="2800" spc="-10" dirty="0" smtClean="0">
                <a:latin typeface="Arial"/>
                <a:cs typeface="Arial"/>
              </a:rPr>
              <a:t>or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syste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 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5" dirty="0" smtClean="0">
                <a:latin typeface="Arial"/>
                <a:cs typeface="Arial"/>
              </a:rPr>
              <a:t>all </a:t>
            </a:r>
            <a:r>
              <a:rPr sz="2800" spc="-15" dirty="0" smtClean="0">
                <a:latin typeface="Arial"/>
                <a:cs typeface="Arial"/>
              </a:rPr>
              <a:t>ve</a:t>
            </a:r>
            <a:r>
              <a:rPr sz="2800" spc="-10" dirty="0" smtClean="0">
                <a:latin typeface="Arial"/>
                <a:cs typeface="Arial"/>
              </a:rPr>
              <a:t>rs</a:t>
            </a:r>
            <a:r>
              <a:rPr sz="2800" spc="-15" dirty="0" smtClean="0">
                <a:latin typeface="Arial"/>
                <a:cs typeface="Arial"/>
              </a:rPr>
              <a:t>ions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35" dirty="0" smtClean="0">
                <a:latin typeface="Arial"/>
                <a:cs typeface="Arial"/>
              </a:rPr>
              <a:t>m</a:t>
            </a:r>
            <a:r>
              <a:rPr sz="2800" spc="-10" dirty="0" smtClean="0">
                <a:latin typeface="Arial"/>
                <a:cs typeface="Arial"/>
              </a:rPr>
              <a:t>ic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so</a:t>
            </a:r>
            <a:r>
              <a:rPr sz="2800" spc="-10" dirty="0" smtClean="0"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spc="5" dirty="0" smtClean="0">
                <a:latin typeface="Arial"/>
                <a:cs typeface="Arial"/>
              </a:rPr>
              <a:t>RC</a:t>
            </a:r>
            <a:r>
              <a:rPr sz="3200" b="1" spc="-5" dirty="0" smtClean="0">
                <a:latin typeface="Arial"/>
                <a:cs typeface="Arial"/>
              </a:rPr>
              <a:t>X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 RCX,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ECX, CX, CH,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C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6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70" dirty="0" smtClean="0">
                <a:latin typeface="Arial"/>
                <a:cs typeface="Arial"/>
              </a:rPr>
              <a:t> </a:t>
            </a:r>
            <a:r>
              <a:rPr sz="2800" b="1" spc="-15" dirty="0" smtClean="0">
                <a:latin typeface="Arial"/>
                <a:cs typeface="Arial"/>
              </a:rPr>
              <a:t>(cou</a:t>
            </a:r>
            <a:r>
              <a:rPr sz="2800" b="1" spc="-30" dirty="0" smtClean="0">
                <a:latin typeface="Arial"/>
                <a:cs typeface="Arial"/>
              </a:rPr>
              <a:t>n</a:t>
            </a:r>
            <a:r>
              <a:rPr sz="2800" b="1" spc="-10" dirty="0" smtClean="0">
                <a:latin typeface="Arial"/>
                <a:cs typeface="Arial"/>
              </a:rPr>
              <a:t>t)</a:t>
            </a:r>
            <a:r>
              <a:rPr sz="2800" b="1" spc="3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genera</a:t>
            </a:r>
            <a:r>
              <a:rPr sz="2800" spc="-2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-purpose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register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that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also holds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  <a:spcBef>
                <a:spcPts val="10"/>
              </a:spcBef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unt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ous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uc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ons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R</a:t>
            </a:r>
            <a:r>
              <a:rPr sz="3200" b="1" spc="5" dirty="0" smtClean="0">
                <a:latin typeface="Arial"/>
                <a:cs typeface="Arial"/>
              </a:rPr>
              <a:t>D</a:t>
            </a:r>
            <a:r>
              <a:rPr sz="3200" b="1" spc="0" dirty="0" smtClean="0">
                <a:latin typeface="Arial"/>
                <a:cs typeface="Arial"/>
              </a:rPr>
              <a:t>X,</a:t>
            </a:r>
            <a:r>
              <a:rPr sz="3200" b="1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 RDX,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EDX, DX, DH,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D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b="1" spc="-15" dirty="0" smtClean="0">
                <a:latin typeface="Arial"/>
                <a:cs typeface="Arial"/>
              </a:rPr>
              <a:t>(da</a:t>
            </a:r>
            <a:r>
              <a:rPr sz="2800" b="1" spc="-5" dirty="0" smtClean="0">
                <a:latin typeface="Arial"/>
                <a:cs typeface="Arial"/>
              </a:rPr>
              <a:t>t</a:t>
            </a:r>
            <a:r>
              <a:rPr sz="2800" b="1" spc="-15" dirty="0" smtClean="0">
                <a:latin typeface="Arial"/>
                <a:cs typeface="Arial"/>
              </a:rPr>
              <a:t>a)</a:t>
            </a:r>
            <a:r>
              <a:rPr sz="2800" b="1" spc="2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general-purpos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register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2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ds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re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om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mu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lic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329"/>
              </a:lnSpc>
            </a:pP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di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15" dirty="0" smtClean="0">
                <a:latin typeface="Arial"/>
                <a:cs typeface="Arial"/>
              </a:rPr>
              <a:t>ide</a:t>
            </a:r>
            <a:r>
              <a:rPr sz="2800" spc="-20" dirty="0" smtClean="0">
                <a:latin typeface="Arial"/>
                <a:cs typeface="Arial"/>
              </a:rPr>
              <a:t>nd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be</a:t>
            </a:r>
            <a:r>
              <a:rPr sz="2800" spc="-5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ore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div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si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5225415" cy="483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ts val="381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RBP,</a:t>
            </a:r>
            <a:r>
              <a:rPr sz="3200" b="1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 RB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, E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P, 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BP.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12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834897"/>
            <a:ext cx="7994015" cy="4839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marR="437515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nts 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-35" dirty="0" smtClean="0">
                <a:latin typeface="Arial"/>
                <a:cs typeface="Arial"/>
              </a:rPr>
              <a:t> </a:t>
            </a:r>
            <a:r>
              <a:rPr sz="2800" b="1" spc="-15" dirty="0" smtClean="0">
                <a:latin typeface="Arial"/>
                <a:cs typeface="Arial"/>
              </a:rPr>
              <a:t>(bas</a:t>
            </a:r>
            <a:r>
              <a:rPr sz="2800" b="1" spc="-20" dirty="0" smtClean="0">
                <a:latin typeface="Arial"/>
                <a:cs typeface="Arial"/>
              </a:rPr>
              <a:t>e</a:t>
            </a:r>
            <a:r>
              <a:rPr sz="2800" b="1" spc="15" dirty="0" smtClean="0">
                <a:latin typeface="Arial"/>
                <a:cs typeface="Arial"/>
              </a:rPr>
              <a:t> </a:t>
            </a:r>
            <a:r>
              <a:rPr sz="2800" b="1" spc="-20" dirty="0" smtClean="0">
                <a:latin typeface="Arial"/>
                <a:cs typeface="Arial"/>
              </a:rPr>
              <a:t>p</a:t>
            </a:r>
            <a:r>
              <a:rPr sz="2800" b="1" spc="-30" dirty="0" smtClean="0">
                <a:latin typeface="Arial"/>
                <a:cs typeface="Arial"/>
              </a:rPr>
              <a:t>o</a:t>
            </a:r>
            <a:r>
              <a:rPr sz="2800" b="1" spc="-15" dirty="0" smtClean="0">
                <a:latin typeface="Arial"/>
                <a:cs typeface="Arial"/>
              </a:rPr>
              <a:t>inte</a:t>
            </a:r>
            <a:r>
              <a:rPr sz="2800" b="1" spc="-10" dirty="0" smtClean="0">
                <a:latin typeface="Arial"/>
                <a:cs typeface="Arial"/>
              </a:rPr>
              <a:t>r)</a:t>
            </a:r>
            <a:r>
              <a:rPr sz="2800" b="1" spc="3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oca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 for </a:t>
            </a:r>
            <a:r>
              <a:rPr sz="2800" spc="-25" dirty="0" smtClean="0">
                <a:latin typeface="Arial"/>
                <a:cs typeface="Arial"/>
              </a:rPr>
              <a:t>mem</a:t>
            </a:r>
            <a:r>
              <a:rPr sz="2800" spc="-15" dirty="0" smtClean="0">
                <a:latin typeface="Arial"/>
                <a:cs typeface="Arial"/>
              </a:rPr>
              <a:t>ory</a:t>
            </a:r>
            <a:r>
              <a:rPr sz="2800" spc="3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ata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tra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fe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6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R</a:t>
            </a:r>
            <a:r>
              <a:rPr sz="3200" b="1" spc="5" dirty="0" smtClean="0">
                <a:latin typeface="Arial"/>
                <a:cs typeface="Arial"/>
              </a:rPr>
              <a:t>D</a:t>
            </a:r>
            <a:r>
              <a:rPr sz="3200" b="1" spc="0" dirty="0" smtClean="0">
                <a:latin typeface="Arial"/>
                <a:cs typeface="Arial"/>
              </a:rPr>
              <a:t>I</a:t>
            </a:r>
            <a:r>
              <a:rPr sz="3200" b="1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 RDI,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EDI,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8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ses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b="1" spc="-15" dirty="0" smtClean="0">
                <a:latin typeface="Arial"/>
                <a:cs typeface="Arial"/>
              </a:rPr>
              <a:t>(destination</a:t>
            </a:r>
            <a:r>
              <a:rPr sz="2800" b="1" spc="30" dirty="0" smtClean="0">
                <a:latin typeface="Arial"/>
                <a:cs typeface="Arial"/>
              </a:rPr>
              <a:t> </a:t>
            </a:r>
            <a:r>
              <a:rPr sz="2800" b="1" spc="-15" dirty="0" smtClean="0">
                <a:latin typeface="Arial"/>
                <a:cs typeface="Arial"/>
              </a:rPr>
              <a:t>index)</a:t>
            </a:r>
            <a:r>
              <a:rPr sz="2800" b="1" spc="3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rin</a:t>
            </a:r>
            <a:r>
              <a:rPr sz="2800" spc="-20" dirty="0" smtClean="0">
                <a:latin typeface="Arial"/>
                <a:cs typeface="Arial"/>
              </a:rPr>
              <a:t>g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350"/>
              </a:lnSpc>
            </a:pP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nat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da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str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ng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10" dirty="0" smtClean="0">
                <a:latin typeface="Arial"/>
                <a:cs typeface="Arial"/>
              </a:rPr>
              <a:t>str</a:t>
            </a:r>
            <a:r>
              <a:rPr sz="2800" spc="-15" dirty="0" smtClean="0">
                <a:latin typeface="Arial"/>
                <a:cs typeface="Arial"/>
              </a:rPr>
              <a:t>uct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ons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6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RSI</a:t>
            </a:r>
            <a:r>
              <a:rPr sz="3200" b="1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RSI, ES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, 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b="1" spc="-15" dirty="0" smtClean="0">
                <a:latin typeface="Arial"/>
                <a:cs typeface="Arial"/>
              </a:rPr>
              <a:t>(source</a:t>
            </a:r>
            <a:r>
              <a:rPr sz="2800" b="1" spc="15" dirty="0" smtClean="0">
                <a:latin typeface="Arial"/>
                <a:cs typeface="Arial"/>
              </a:rPr>
              <a:t> </a:t>
            </a:r>
            <a:r>
              <a:rPr sz="2800" b="1" spc="-15" dirty="0" smtClean="0">
                <a:latin typeface="Arial"/>
                <a:cs typeface="Arial"/>
              </a:rPr>
              <a:t>in</a:t>
            </a:r>
            <a:r>
              <a:rPr sz="2800" b="1" spc="-30" dirty="0" smtClean="0">
                <a:latin typeface="Arial"/>
                <a:cs typeface="Arial"/>
              </a:rPr>
              <a:t>d</a:t>
            </a:r>
            <a:r>
              <a:rPr sz="2800" b="1" spc="-15" dirty="0" smtClean="0">
                <a:latin typeface="Arial"/>
                <a:cs typeface="Arial"/>
              </a:rPr>
              <a:t>ex)</a:t>
            </a:r>
            <a:r>
              <a:rPr sz="2800" b="1" spc="2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reg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ad</a:t>
            </a:r>
            <a:r>
              <a:rPr sz="2800" spc="-15" dirty="0" smtClean="0">
                <a:latin typeface="Arial"/>
                <a:cs typeface="Arial"/>
              </a:rPr>
              <a:t>dre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ses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ou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ce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rin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da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f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st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stru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ons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2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0" dirty="0" smtClean="0">
                <a:latin typeface="Arial"/>
                <a:cs typeface="Arial"/>
              </a:rPr>
              <a:t>lik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RDI,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RSI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al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 f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nc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ons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3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329"/>
              </a:lnSpc>
            </a:pPr>
            <a:r>
              <a:rPr sz="2800" spc="-15" dirty="0" smtClean="0">
                <a:latin typeface="Arial"/>
                <a:cs typeface="Arial"/>
              </a:rPr>
              <a:t>purpose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register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488680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R8</a:t>
            </a:r>
            <a:r>
              <a:rPr sz="3200" b="1" spc="-1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-</a:t>
            </a:r>
            <a:r>
              <a:rPr sz="3200" b="1" spc="-1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R</a:t>
            </a:r>
            <a:r>
              <a:rPr sz="3200" b="1" spc="-10" dirty="0" smtClean="0">
                <a:latin typeface="Arial"/>
                <a:cs typeface="Arial"/>
              </a:rPr>
              <a:t>1</a:t>
            </a:r>
            <a:r>
              <a:rPr sz="3200" b="1" spc="0" dirty="0" smtClean="0">
                <a:latin typeface="Arial"/>
                <a:cs typeface="Arial"/>
              </a:rPr>
              <a:t>5</a:t>
            </a:r>
            <a:r>
              <a:rPr sz="3200" b="1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Pe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4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if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spc="-10" dirty="0" smtClean="0">
                <a:latin typeface="Arial"/>
                <a:cs typeface="Arial"/>
              </a:rPr>
              <a:t>6</a:t>
            </a:r>
            <a:r>
              <a:rPr sz="3200" spc="-5" dirty="0" smtClean="0">
                <a:latin typeface="Arial"/>
                <a:cs typeface="Arial"/>
              </a:rPr>
              <a:t>4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nsio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13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23675"/>
            <a:ext cx="8402320" cy="33737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marR="751840" indent="-287020">
              <a:lnSpc>
                <a:spcPct val="100099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ata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4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64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10" dirty="0" smtClean="0">
                <a:latin typeface="Arial"/>
                <a:cs typeface="Arial"/>
              </a:rPr>
              <a:t>, </a:t>
            </a:r>
            <a:r>
              <a:rPr sz="2800" spc="-15" dirty="0" smtClean="0">
                <a:latin typeface="Arial"/>
                <a:cs typeface="Arial"/>
              </a:rPr>
              <a:t>32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10" dirty="0" smtClean="0">
                <a:latin typeface="Arial"/>
                <a:cs typeface="Arial"/>
              </a:rPr>
              <a:t>, </a:t>
            </a:r>
            <a:r>
              <a:rPr sz="2800" spc="-15" dirty="0" smtClean="0">
                <a:latin typeface="Arial"/>
                <a:cs typeface="Arial"/>
              </a:rPr>
              <a:t>16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8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 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zes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and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al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ur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Most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pl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cati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will not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til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64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rocessors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</a:t>
            </a:r>
            <a:r>
              <a:rPr sz="3200" spc="-2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8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tmo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3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8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only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bi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8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15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are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re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10" dirty="0" smtClean="0">
                <a:latin typeface="Arial"/>
                <a:cs typeface="Arial"/>
              </a:rPr>
              <a:t>tly </a:t>
            </a:r>
            <a:r>
              <a:rPr sz="2800" spc="-20" dirty="0" smtClean="0">
                <a:latin typeface="Arial"/>
                <a:cs typeface="Arial"/>
              </a:rPr>
              <a:t>ad</a:t>
            </a:r>
            <a:r>
              <a:rPr sz="2800" spc="-15" dirty="0" smtClean="0">
                <a:latin typeface="Arial"/>
                <a:cs typeface="Arial"/>
              </a:rPr>
              <a:t>dre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sable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320"/>
              </a:lnSpc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5000"/>
              </a:lnSpc>
            </a:pPr>
            <a:r>
              <a:rPr sz="4200" b="1" spc="-135" dirty="0" smtClean="0">
                <a:latin typeface="Arial"/>
                <a:cs typeface="Arial"/>
              </a:rPr>
              <a:t>Spe</a:t>
            </a:r>
            <a:r>
              <a:rPr sz="4200" b="1" spc="-100" dirty="0" smtClean="0">
                <a:latin typeface="Arial"/>
                <a:cs typeface="Arial"/>
              </a:rPr>
              <a:t>cial-Pur</a:t>
            </a:r>
            <a:r>
              <a:rPr sz="4200" b="1" spc="-145" dirty="0" smtClean="0">
                <a:latin typeface="Arial"/>
                <a:cs typeface="Arial"/>
              </a:rPr>
              <a:t>p</a:t>
            </a:r>
            <a:r>
              <a:rPr sz="4200" b="1" spc="-125" dirty="0" smtClean="0">
                <a:latin typeface="Arial"/>
                <a:cs typeface="Arial"/>
              </a:rPr>
              <a:t>ose</a:t>
            </a:r>
            <a:r>
              <a:rPr sz="4200" b="1" spc="-45" dirty="0" smtClean="0">
                <a:latin typeface="Arial"/>
                <a:cs typeface="Arial"/>
              </a:rPr>
              <a:t> </a:t>
            </a:r>
            <a:r>
              <a:rPr sz="4200" b="1" spc="-135" dirty="0" smtClean="0">
                <a:latin typeface="Arial"/>
                <a:cs typeface="Arial"/>
              </a:rPr>
              <a:t>Re</a:t>
            </a:r>
            <a:r>
              <a:rPr sz="4200" b="1" spc="-150" dirty="0" smtClean="0">
                <a:latin typeface="Arial"/>
                <a:cs typeface="Arial"/>
              </a:rPr>
              <a:t>g</a:t>
            </a:r>
            <a:r>
              <a:rPr sz="4200" b="1" spc="-95" dirty="0" smtClean="0">
                <a:latin typeface="Arial"/>
                <a:cs typeface="Arial"/>
              </a:rPr>
              <a:t>isters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14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716645" cy="5022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Incl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de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RIP, RSP,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RFLAGS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20" dirty="0" smtClean="0">
                <a:latin typeface="Arial"/>
                <a:cs typeface="Arial"/>
              </a:rPr>
              <a:t>gme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egi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lud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CS,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D</a:t>
            </a:r>
            <a:r>
              <a:rPr sz="2800" spc="-3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30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S</a:t>
            </a:r>
            <a:r>
              <a:rPr sz="2800" spc="-30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FS,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350"/>
              </a:lnSpc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GS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0"/>
              </a:spcBef>
            </a:pPr>
            <a:endParaRPr sz="750"/>
          </a:p>
          <a:p>
            <a:pPr marL="355600" marR="12700" indent="-342900">
              <a:lnSpc>
                <a:spcPct val="100099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RIP</a:t>
            </a:r>
            <a:r>
              <a:rPr sz="3200" b="1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secti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 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fi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b="1" spc="-15" dirty="0" smtClean="0">
                <a:latin typeface="Arial"/>
                <a:cs typeface="Arial"/>
              </a:rPr>
              <a:t>(ins</a:t>
            </a:r>
            <a:r>
              <a:rPr sz="2800" b="1" spc="-10" dirty="0" smtClean="0">
                <a:latin typeface="Arial"/>
                <a:cs typeface="Arial"/>
              </a:rPr>
              <a:t>tr</a:t>
            </a:r>
            <a:r>
              <a:rPr sz="2800" b="1" spc="-15" dirty="0" smtClean="0">
                <a:latin typeface="Arial"/>
                <a:cs typeface="Arial"/>
              </a:rPr>
              <a:t>uct</a:t>
            </a:r>
            <a:r>
              <a:rPr sz="2800" b="1" spc="-5" dirty="0" smtClean="0">
                <a:latin typeface="Arial"/>
                <a:cs typeface="Arial"/>
              </a:rPr>
              <a:t>i</a:t>
            </a:r>
            <a:r>
              <a:rPr sz="2800" b="1" spc="-20" dirty="0" smtClean="0">
                <a:latin typeface="Arial"/>
                <a:cs typeface="Arial"/>
              </a:rPr>
              <a:t>on</a:t>
            </a:r>
            <a:r>
              <a:rPr sz="2800" b="1" spc="15" dirty="0" smtClean="0">
                <a:latin typeface="Arial"/>
                <a:cs typeface="Arial"/>
              </a:rPr>
              <a:t> </a:t>
            </a:r>
            <a:r>
              <a:rPr sz="2800" b="1" spc="-20" dirty="0" smtClean="0">
                <a:latin typeface="Arial"/>
                <a:cs typeface="Arial"/>
              </a:rPr>
              <a:t>p</a:t>
            </a:r>
            <a:r>
              <a:rPr sz="2800" b="1" spc="-30" dirty="0" smtClean="0">
                <a:latin typeface="Arial"/>
                <a:cs typeface="Arial"/>
              </a:rPr>
              <a:t>o</a:t>
            </a:r>
            <a:r>
              <a:rPr sz="2800" b="1" spc="-15" dirty="0" smtClean="0">
                <a:latin typeface="Arial"/>
                <a:cs typeface="Arial"/>
              </a:rPr>
              <a:t>inte</a:t>
            </a:r>
            <a:r>
              <a:rPr sz="2800" b="1" spc="-10" dirty="0" smtClean="0">
                <a:latin typeface="Arial"/>
                <a:cs typeface="Arial"/>
              </a:rPr>
              <a:t>r)</a:t>
            </a:r>
            <a:r>
              <a:rPr sz="2800" b="1" spc="3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g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ent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1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RSP</a:t>
            </a:r>
            <a:r>
              <a:rPr sz="3200" b="1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sses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rea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call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stack.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b="1" spc="-15" dirty="0" smtClean="0">
                <a:latin typeface="Arial"/>
                <a:cs typeface="Arial"/>
              </a:rPr>
              <a:t>(s</a:t>
            </a:r>
            <a:r>
              <a:rPr sz="2800" b="1" spc="-5" dirty="0" smtClean="0">
                <a:latin typeface="Arial"/>
                <a:cs typeface="Arial"/>
              </a:rPr>
              <a:t>t</a:t>
            </a:r>
            <a:r>
              <a:rPr sz="2800" b="1" spc="-20" dirty="0" smtClean="0">
                <a:latin typeface="Arial"/>
                <a:cs typeface="Arial"/>
              </a:rPr>
              <a:t>ack</a:t>
            </a:r>
            <a:r>
              <a:rPr sz="2800" b="1" spc="5" dirty="0" smtClean="0">
                <a:latin typeface="Arial"/>
                <a:cs typeface="Arial"/>
              </a:rPr>
              <a:t> </a:t>
            </a:r>
            <a:r>
              <a:rPr sz="2800" b="1" spc="-20" dirty="0" smtClean="0">
                <a:latin typeface="Arial"/>
                <a:cs typeface="Arial"/>
              </a:rPr>
              <a:t>p</a:t>
            </a:r>
            <a:r>
              <a:rPr sz="2800" b="1" spc="-30" dirty="0" smtClean="0">
                <a:latin typeface="Arial"/>
                <a:cs typeface="Arial"/>
              </a:rPr>
              <a:t>o</a:t>
            </a:r>
            <a:r>
              <a:rPr sz="2800" b="1" spc="-15" dirty="0" smtClean="0">
                <a:latin typeface="Arial"/>
                <a:cs typeface="Arial"/>
              </a:rPr>
              <a:t>inter)</a:t>
            </a:r>
            <a:r>
              <a:rPr sz="2800" b="1" spc="4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stores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da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thro</a:t>
            </a:r>
            <a:r>
              <a:rPr sz="2800" spc="-20" dirty="0" smtClean="0">
                <a:latin typeface="Arial"/>
                <a:cs typeface="Arial"/>
              </a:rPr>
              <a:t>ugh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329"/>
              </a:lnSpc>
            </a:pP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nter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7698740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RFLAGS</a:t>
            </a:r>
            <a:r>
              <a:rPr sz="3200" b="1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cate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2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f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micropr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cessor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its 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15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34261"/>
            <a:ext cx="8149590" cy="4120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2–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flag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registers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ll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versions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rocessor.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war</a:t>
            </a:r>
            <a:r>
              <a:rPr sz="3200" spc="-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-com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ble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from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spc="-10" dirty="0" smtClean="0">
                <a:latin typeface="Arial"/>
                <a:cs typeface="Arial"/>
              </a:rPr>
              <a:t>808</a:t>
            </a:r>
            <a:r>
              <a:rPr sz="3200" spc="-5" dirty="0" smtClean="0">
                <a:latin typeface="Arial"/>
                <a:cs typeface="Arial"/>
              </a:rPr>
              <a:t>6/</a:t>
            </a:r>
            <a:r>
              <a:rPr sz="3200" spc="-10" dirty="0" smtClean="0">
                <a:latin typeface="Arial"/>
                <a:cs typeface="Arial"/>
              </a:rPr>
              <a:t>808</a:t>
            </a:r>
            <a:r>
              <a:rPr sz="3200" spc="0" dirty="0" smtClean="0">
                <a:latin typeface="Arial"/>
                <a:cs typeface="Arial"/>
              </a:rPr>
              <a:t>8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thro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gh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Cor</a:t>
            </a:r>
            <a:r>
              <a:rPr sz="3200" spc="-2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rig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tm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five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overf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ow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re cha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tic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 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8"/>
              </a:spcBef>
            </a:pPr>
            <a:endParaRPr sz="650"/>
          </a:p>
          <a:p>
            <a:pPr marL="469900">
              <a:lnSpc>
                <a:spcPts val="3329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10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ata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5" dirty="0" smtClean="0">
                <a:latin typeface="Arial"/>
                <a:cs typeface="Arial"/>
              </a:rPr>
              <a:t>f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ff</a:t>
            </a:r>
            <a:r>
              <a:rPr sz="2800" spc="-15" dirty="0" smtClean="0">
                <a:latin typeface="Arial"/>
                <a:cs typeface="Arial"/>
              </a:rPr>
              <a:t>ect</a:t>
            </a:r>
            <a:r>
              <a:rPr sz="2800" spc="-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25" dirty="0" smtClean="0">
                <a:latin typeface="Arial"/>
                <a:cs typeface="Arial"/>
              </a:rPr>
              <a:t>m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130175"/>
            <a:ext cx="8433435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282065" algn="l"/>
              </a:tabLst>
            </a:pPr>
            <a:r>
              <a:rPr sz="1800" b="1" dirty="0" smtClean="0">
                <a:latin typeface="Arial"/>
                <a:cs typeface="Arial"/>
              </a:rPr>
              <a:t>F</a:t>
            </a:r>
            <a:r>
              <a:rPr sz="1800" b="1" spc="5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g</a:t>
            </a:r>
            <a:r>
              <a:rPr sz="1800" b="1" spc="5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re</a:t>
            </a:r>
            <a:r>
              <a:rPr sz="1800" b="1" spc="-15" dirty="0" smtClean="0">
                <a:latin typeface="Arial"/>
                <a:cs typeface="Arial"/>
              </a:rPr>
              <a:t> </a:t>
            </a:r>
            <a:r>
              <a:rPr sz="1800" b="1" spc="-5" dirty="0" smtClean="0">
                <a:latin typeface="Arial"/>
                <a:cs typeface="Arial"/>
              </a:rPr>
              <a:t>2–</a:t>
            </a:r>
            <a:r>
              <a:rPr sz="1800" b="1" spc="0" dirty="0" smtClean="0">
                <a:latin typeface="Arial"/>
                <a:cs typeface="Arial"/>
              </a:rPr>
              <a:t>2	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EFLAG 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 FLAG reg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ster co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nts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for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tire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808</a:t>
            </a:r>
            <a:r>
              <a:rPr sz="1800" spc="0" dirty="0" smtClean="0">
                <a:latin typeface="Arial"/>
                <a:cs typeface="Arial"/>
              </a:rPr>
              <a:t>6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nti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m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cr</a:t>
            </a:r>
            <a:r>
              <a:rPr sz="1800" spc="-10" dirty="0" smtClean="0">
                <a:latin typeface="Arial"/>
                <a:cs typeface="Arial"/>
              </a:rPr>
              <a:t>op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fam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30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6591" y="1152144"/>
            <a:ext cx="7290816" cy="2276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1315" y="3692525"/>
            <a:ext cx="8150225" cy="20580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6870" indent="-344805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6870" algn="l"/>
              </a:tabLst>
            </a:pPr>
            <a:r>
              <a:rPr sz="3200" dirty="0" smtClean="0">
                <a:latin typeface="Arial"/>
                <a:cs typeface="Arial"/>
              </a:rPr>
              <a:t>Fl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ver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cha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endParaRPr sz="32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</a:pPr>
            <a:endParaRPr sz="750"/>
          </a:p>
          <a:p>
            <a:pPr marL="356870" indent="-344805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6870" algn="l"/>
              </a:tabLst>
            </a:pPr>
            <a:r>
              <a:rPr sz="3200" dirty="0" smtClean="0">
                <a:latin typeface="Arial"/>
                <a:cs typeface="Arial"/>
              </a:rPr>
              <a:t>So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gs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so 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</a:t>
            </a:r>
            <a:endParaRPr sz="32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fe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tur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icropr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cesso</a:t>
            </a:r>
            <a:r>
              <a:rPr sz="3200" spc="-18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16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121539"/>
            <a:ext cx="7954009" cy="1336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400" dirty="0" smtClean="0">
                <a:latin typeface="Arial"/>
                <a:cs typeface="Arial"/>
              </a:rPr>
              <a:t>List of Each Flag</a:t>
            </a:r>
            <a:r>
              <a:rPr sz="4400" spc="-25" dirty="0" smtClean="0">
                <a:latin typeface="Arial"/>
                <a:cs typeface="Arial"/>
              </a:rPr>
              <a:t> </a:t>
            </a:r>
            <a:r>
              <a:rPr sz="4400" spc="0" dirty="0" smtClean="0">
                <a:latin typeface="Arial"/>
                <a:cs typeface="Arial"/>
              </a:rPr>
              <a:t>bit, with a brief</a:t>
            </a:r>
            <a:endParaRPr sz="4400">
              <a:latin typeface="Arial"/>
              <a:cs typeface="Arial"/>
            </a:endParaRPr>
          </a:p>
          <a:p>
            <a:pPr marL="12700">
              <a:lnSpc>
                <a:spcPts val="5235"/>
              </a:lnSpc>
            </a:pPr>
            <a:r>
              <a:rPr sz="4400" dirty="0" smtClean="0">
                <a:latin typeface="Arial"/>
                <a:cs typeface="Arial"/>
              </a:rPr>
              <a:t>descr</a:t>
            </a:r>
            <a:r>
              <a:rPr sz="4400" spc="5" dirty="0" smtClean="0">
                <a:latin typeface="Arial"/>
                <a:cs typeface="Arial"/>
              </a:rPr>
              <a:t>i</a:t>
            </a:r>
            <a:r>
              <a:rPr sz="4400" spc="0" dirty="0" smtClean="0">
                <a:latin typeface="Arial"/>
                <a:cs typeface="Arial"/>
              </a:rPr>
              <a:t>ption</a:t>
            </a:r>
            <a:r>
              <a:rPr sz="4400" spc="-25" dirty="0" smtClean="0">
                <a:latin typeface="Arial"/>
                <a:cs typeface="Arial"/>
              </a:rPr>
              <a:t> </a:t>
            </a:r>
            <a:r>
              <a:rPr sz="4400" spc="0" dirty="0" smtClean="0">
                <a:latin typeface="Arial"/>
                <a:cs typeface="Arial"/>
              </a:rPr>
              <a:t>of function.</a:t>
            </a:r>
            <a:endParaRPr sz="4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17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711071"/>
            <a:ext cx="8347075" cy="4413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61404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C (carry)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lds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carry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af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b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rrow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af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 su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tracti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so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cates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it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ns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14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marR="337820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P (p</a:t>
            </a:r>
            <a:r>
              <a:rPr sz="3200" b="1" spc="-10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rity)</a:t>
            </a:r>
            <a:r>
              <a:rPr sz="3200" b="1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the cou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ones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a nu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ber expr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ssed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even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d.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 p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rity;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ic 1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even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rity.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marR="12700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0" dirty="0" smtClean="0">
                <a:latin typeface="Arial"/>
                <a:cs typeface="Arial"/>
              </a:rPr>
              <a:t>if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mber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contains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binary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its,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it</a:t>
            </a:r>
            <a:r>
              <a:rPr sz="2800" spc="-15" dirty="0" smtClean="0">
                <a:latin typeface="Arial"/>
                <a:cs typeface="Arial"/>
              </a:rPr>
              <a:t> has od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ity;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If</a:t>
            </a:r>
            <a:r>
              <a:rPr sz="2800" spc="-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um</a:t>
            </a:r>
            <a:r>
              <a:rPr sz="2800" spc="-15" dirty="0" smtClean="0">
                <a:latin typeface="Arial"/>
                <a:cs typeface="Arial"/>
              </a:rPr>
              <a:t>ber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cont</a:t>
            </a:r>
            <a:r>
              <a:rPr sz="2800" spc="-10" dirty="0" smtClean="0">
                <a:latin typeface="Arial"/>
                <a:cs typeface="Arial"/>
              </a:rPr>
              <a:t>ai</a:t>
            </a:r>
            <a:r>
              <a:rPr sz="2800" spc="-15" dirty="0" smtClean="0">
                <a:latin typeface="Arial"/>
                <a:cs typeface="Arial"/>
              </a:rPr>
              <a:t>ns </a:t>
            </a:r>
            <a:r>
              <a:rPr sz="2800" spc="-20" dirty="0" smtClean="0">
                <a:latin typeface="Arial"/>
                <a:cs typeface="Arial"/>
              </a:rPr>
              <a:t>no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bits,</a:t>
            </a:r>
            <a:r>
              <a:rPr sz="2800" spc="-2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it</a:t>
            </a:r>
            <a:r>
              <a:rPr sz="2800" spc="-15" dirty="0" smtClean="0">
                <a:latin typeface="Arial"/>
                <a:cs typeface="Arial"/>
              </a:rPr>
              <a:t> has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en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ari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y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261111"/>
            <a:ext cx="8651875" cy="5179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A (au</a:t>
            </a:r>
            <a:r>
              <a:rPr sz="3200" b="1" spc="-20" dirty="0" smtClean="0">
                <a:latin typeface="Arial"/>
                <a:cs typeface="Arial"/>
              </a:rPr>
              <a:t>x</a:t>
            </a:r>
            <a:r>
              <a:rPr sz="3200" b="1" spc="0" dirty="0" smtClean="0">
                <a:latin typeface="Arial"/>
                <a:cs typeface="Arial"/>
              </a:rPr>
              <a:t>il</a:t>
            </a:r>
            <a:r>
              <a:rPr sz="3200" b="1" spc="-10" dirty="0" smtClean="0">
                <a:latin typeface="Arial"/>
                <a:cs typeface="Arial"/>
              </a:rPr>
              <a:t>i</a:t>
            </a:r>
            <a:r>
              <a:rPr sz="3200" b="1" spc="0" dirty="0" smtClean="0">
                <a:latin typeface="Arial"/>
                <a:cs typeface="Arial"/>
              </a:rPr>
              <a:t>ary</a:t>
            </a:r>
            <a:r>
              <a:rPr sz="3200" b="1" spc="-4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c</a:t>
            </a:r>
            <a:r>
              <a:rPr sz="3200" b="1" spc="-15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rry)</a:t>
            </a:r>
            <a:r>
              <a:rPr sz="3200" b="1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carry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-carr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) af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rrow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af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subtr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ction 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tween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sitio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3</a:t>
            </a:r>
            <a:r>
              <a:rPr sz="3200" spc="-10" dirty="0" smtClean="0">
                <a:latin typeface="Arial"/>
                <a:cs typeface="Arial"/>
              </a:rPr>
              <a:t> an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4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resul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889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Z</a:t>
            </a:r>
            <a:r>
              <a:rPr sz="3200" b="1" spc="-1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(zero)</a:t>
            </a:r>
            <a:r>
              <a:rPr sz="3200" b="1" spc="1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sult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et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 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ic 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zer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422909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S (</a:t>
            </a:r>
            <a:r>
              <a:rPr sz="3200" b="1" spc="-15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ign)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s the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tic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sign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f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 result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af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et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 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gic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ction exec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41732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T</a:t>
            </a:r>
            <a:r>
              <a:rPr sz="3200" b="1" spc="-1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(trap)</a:t>
            </a:r>
            <a:r>
              <a:rPr sz="3200" b="1" spc="-2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trap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 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 thr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-chip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tur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18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060055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I (</a:t>
            </a:r>
            <a:r>
              <a:rPr sz="3200" b="1" spc="-10" dirty="0" smtClean="0">
                <a:latin typeface="Arial"/>
                <a:cs typeface="Arial"/>
              </a:rPr>
              <a:t>i</a:t>
            </a:r>
            <a:r>
              <a:rPr sz="3200" b="1" spc="0" dirty="0" smtClean="0">
                <a:latin typeface="Arial"/>
                <a:cs typeface="Arial"/>
              </a:rPr>
              <a:t>nterr</a:t>
            </a:r>
            <a:r>
              <a:rPr sz="3200" b="1" spc="-15" dirty="0" smtClean="0">
                <a:latin typeface="Arial"/>
                <a:cs typeface="Arial"/>
              </a:rPr>
              <a:t>u</a:t>
            </a:r>
            <a:r>
              <a:rPr sz="3200" b="1" spc="0" dirty="0" smtClean="0">
                <a:latin typeface="Arial"/>
                <a:cs typeface="Arial"/>
              </a:rPr>
              <a:t>pt)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INTR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(in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erru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st)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19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34261"/>
            <a:ext cx="8545195" cy="29864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D (dir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ct</a:t>
            </a:r>
            <a:r>
              <a:rPr sz="3200" b="1" spc="-10" dirty="0" smtClean="0">
                <a:latin typeface="Arial"/>
                <a:cs typeface="Arial"/>
              </a:rPr>
              <a:t>i</a:t>
            </a:r>
            <a:r>
              <a:rPr sz="3200" b="1" spc="0" dirty="0" smtClean="0">
                <a:latin typeface="Arial"/>
                <a:cs typeface="Arial"/>
              </a:rPr>
              <a:t>on)</a:t>
            </a:r>
            <a:r>
              <a:rPr sz="3200" b="1" spc="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crem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crem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d/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 regist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O (o</a:t>
            </a:r>
            <a:r>
              <a:rPr sz="3200" b="1" spc="-20" dirty="0" smtClean="0">
                <a:latin typeface="Arial"/>
                <a:cs typeface="Arial"/>
              </a:rPr>
              <a:t>v</a:t>
            </a:r>
            <a:r>
              <a:rPr sz="3200" b="1" spc="0" dirty="0" smtClean="0">
                <a:latin typeface="Arial"/>
                <a:cs typeface="Arial"/>
              </a:rPr>
              <a:t>erflow)</a:t>
            </a:r>
            <a:r>
              <a:rPr sz="3200" b="1" spc="2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occurs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when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sig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ers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are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sub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ract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R="116205" algn="ctr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fl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5" dirty="0" smtClean="0">
                <a:latin typeface="Arial"/>
                <a:cs typeface="Arial"/>
              </a:rPr>
              <a:t>w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cates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has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x</a:t>
            </a:r>
            <a:r>
              <a:rPr sz="2800" spc="-15" dirty="0" smtClean="0">
                <a:latin typeface="Arial"/>
                <a:cs typeface="Arial"/>
              </a:rPr>
              <a:t>ce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ed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329"/>
              </a:lnSpc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ca</a:t>
            </a:r>
            <a:r>
              <a:rPr sz="2800" spc="-20" dirty="0" smtClean="0">
                <a:latin typeface="Arial"/>
                <a:cs typeface="Arial"/>
              </a:rPr>
              <a:t>pa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10" dirty="0" smtClean="0">
                <a:latin typeface="Arial"/>
                <a:cs typeface="Arial"/>
              </a:rPr>
              <a:t>ity</a:t>
            </a:r>
            <a:r>
              <a:rPr sz="2800" spc="-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mach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140" y="6026911"/>
            <a:ext cx="8176895" cy="436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873885" algn="l"/>
              </a:tabLst>
            </a:pPr>
            <a:r>
              <a:rPr sz="2800" spc="-20" dirty="0" smtClean="0">
                <a:solidFill>
                  <a:srgbClr val="FFFFFF"/>
                </a:solidFill>
                <a:latin typeface="Arial"/>
                <a:cs typeface="Arial"/>
              </a:rPr>
              <a:t>Cha</a:t>
            </a:r>
            <a:r>
              <a:rPr sz="2800" spc="-1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-15" dirty="0" smtClean="0">
                <a:solidFill>
                  <a:srgbClr val="FFFFFF"/>
                </a:solidFill>
                <a:latin typeface="Arial"/>
                <a:cs typeface="Arial"/>
              </a:rPr>
              <a:t>ter</a:t>
            </a:r>
            <a:r>
              <a:rPr sz="28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800" spc="-10" dirty="0" smtClean="0">
                <a:solidFill>
                  <a:srgbClr val="FFFFFF"/>
                </a:solidFill>
                <a:latin typeface="Arial"/>
                <a:cs typeface="Arial"/>
              </a:rPr>
              <a:t>:	</a:t>
            </a:r>
            <a:r>
              <a:rPr sz="2800" spc="-20"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Arial"/>
                <a:cs typeface="Arial"/>
              </a:rPr>
              <a:t>Mic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2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15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-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15" dirty="0" smtClean="0">
                <a:solidFill>
                  <a:srgbClr val="FFFFFF"/>
                </a:solidFill>
                <a:latin typeface="Arial"/>
                <a:cs typeface="Arial"/>
              </a:rPr>
              <a:t>oces</a:t>
            </a:r>
            <a:r>
              <a:rPr sz="2800" spc="-1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15" dirty="0" smtClean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80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2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5" dirty="0" smtClean="0">
                <a:solidFill>
                  <a:srgbClr val="FFFFFF"/>
                </a:solidFill>
                <a:latin typeface="Arial"/>
                <a:cs typeface="Arial"/>
              </a:rPr>
              <a:t> i</a:t>
            </a:r>
            <a:r>
              <a:rPr sz="2800" spc="-15" dirty="0" smtClean="0">
                <a:solidFill>
                  <a:srgbClr val="FFFFFF"/>
                </a:solidFill>
                <a:latin typeface="Arial"/>
                <a:cs typeface="Arial"/>
              </a:rPr>
              <a:t>ts</a:t>
            </a:r>
            <a:r>
              <a:rPr sz="28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Arial"/>
                <a:cs typeface="Arial"/>
              </a:rPr>
              <a:t>Arch</a:t>
            </a:r>
            <a:r>
              <a:rPr sz="2800" spc="-10" dirty="0" smtClean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800" spc="-15" dirty="0" smtClean="0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sz="2800" spc="-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2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spc="-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261111"/>
            <a:ext cx="8581390" cy="5179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IOPL</a:t>
            </a:r>
            <a:r>
              <a:rPr sz="3200" b="1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p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ect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select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privil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level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NT</a:t>
            </a:r>
            <a:r>
              <a:rPr sz="3200" b="1" spc="-1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(ne</a:t>
            </a:r>
            <a:r>
              <a:rPr sz="3200" b="1" spc="-20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ted</a:t>
            </a:r>
            <a:r>
              <a:rPr sz="3200" b="1" spc="-4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ta</a:t>
            </a:r>
            <a:r>
              <a:rPr sz="3200" b="1" spc="-15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k)</a:t>
            </a:r>
            <a:r>
              <a:rPr sz="3200" b="1" spc="35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cat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curre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 task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sted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ot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task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tect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20637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RF</a:t>
            </a:r>
            <a:r>
              <a:rPr sz="3200" b="1" spc="-1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(re</a:t>
            </a:r>
            <a:r>
              <a:rPr sz="3200" b="1" spc="-15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um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)</a:t>
            </a:r>
            <a:r>
              <a:rPr sz="3200" b="1" spc="2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rol resum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execut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af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xt 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9367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VM (</a:t>
            </a:r>
            <a:r>
              <a:rPr sz="3200" b="1" spc="-10" dirty="0" smtClean="0">
                <a:latin typeface="Arial"/>
                <a:cs typeface="Arial"/>
              </a:rPr>
              <a:t>v</a:t>
            </a:r>
            <a:r>
              <a:rPr sz="3200" b="1" spc="0" dirty="0" smtClean="0">
                <a:latin typeface="Arial"/>
                <a:cs typeface="Arial"/>
              </a:rPr>
              <a:t>irtual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mod</a:t>
            </a:r>
            <a:r>
              <a:rPr sz="3200" b="1" spc="-10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)</a:t>
            </a:r>
            <a:r>
              <a:rPr sz="3200" b="1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it selects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virtu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 sy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20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307705" cy="1459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AC,</a:t>
            </a:r>
            <a:r>
              <a:rPr sz="3200" b="1" spc="-1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(a</a:t>
            </a:r>
            <a:r>
              <a:rPr sz="3200" b="1" spc="-10" dirty="0" smtClean="0">
                <a:latin typeface="Arial"/>
                <a:cs typeface="Arial"/>
              </a:rPr>
              <a:t>l</a:t>
            </a:r>
            <a:r>
              <a:rPr sz="3200" b="1" spc="0" dirty="0" smtClean="0">
                <a:latin typeface="Arial"/>
                <a:cs typeface="Arial"/>
              </a:rPr>
              <a:t>ign</a:t>
            </a:r>
            <a:r>
              <a:rPr sz="3200" b="1" spc="-15" dirty="0" smtClean="0">
                <a:latin typeface="Arial"/>
                <a:cs typeface="Arial"/>
              </a:rPr>
              <a:t>m</a:t>
            </a:r>
            <a:r>
              <a:rPr sz="3200" b="1" spc="0" dirty="0" smtClean="0">
                <a:latin typeface="Arial"/>
                <a:cs typeface="Arial"/>
              </a:rPr>
              <a:t>e</a:t>
            </a:r>
            <a:r>
              <a:rPr sz="3200" b="1" spc="-10" dirty="0" smtClean="0">
                <a:latin typeface="Arial"/>
                <a:cs typeface="Arial"/>
              </a:rPr>
              <a:t>n</a:t>
            </a:r>
            <a:r>
              <a:rPr sz="3200" b="1" spc="0" dirty="0" smtClean="0">
                <a:latin typeface="Arial"/>
                <a:cs typeface="Arial"/>
              </a:rPr>
              <a:t>t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c</a:t>
            </a:r>
            <a:r>
              <a:rPr sz="3200" b="1" spc="-10" dirty="0" smtClean="0">
                <a:latin typeface="Arial"/>
                <a:cs typeface="Arial"/>
              </a:rPr>
              <a:t>h</a:t>
            </a:r>
            <a:r>
              <a:rPr sz="3200" b="1" spc="0" dirty="0" smtClean="0">
                <a:latin typeface="Arial"/>
                <a:cs typeface="Arial"/>
              </a:rPr>
              <a:t>e</a:t>
            </a:r>
            <a:r>
              <a:rPr sz="3200" b="1" spc="-15" dirty="0" smtClean="0">
                <a:latin typeface="Arial"/>
                <a:cs typeface="Arial"/>
              </a:rPr>
              <a:t>c</a:t>
            </a:r>
            <a:r>
              <a:rPr sz="3200" b="1" spc="0" dirty="0" smtClean="0">
                <a:latin typeface="Arial"/>
                <a:cs typeface="Arial"/>
              </a:rPr>
              <a:t>k)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ctivat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word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leword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- word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-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-d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lew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ry.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21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822322"/>
            <a:ext cx="8511540" cy="3474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5778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VIF</a:t>
            </a:r>
            <a:r>
              <a:rPr sz="3200" b="1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co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terr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pt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it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vail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ble 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Pe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4–</a:t>
            </a:r>
            <a:r>
              <a:rPr sz="3200" b="1" spc="0" dirty="0" smtClean="0">
                <a:latin typeface="Arial"/>
                <a:cs typeface="Arial"/>
              </a:rPr>
              <a:t>(virtu</a:t>
            </a:r>
            <a:r>
              <a:rPr sz="3200" b="1" spc="-15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l</a:t>
            </a:r>
            <a:r>
              <a:rPr sz="3200" b="1" spc="-3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interrupt)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VIP</a:t>
            </a:r>
            <a:r>
              <a:rPr sz="3200" b="1" spc="-1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(v</a:t>
            </a:r>
            <a:r>
              <a:rPr sz="3200" b="1" spc="-10" dirty="0" smtClean="0">
                <a:latin typeface="Arial"/>
                <a:cs typeface="Arial"/>
              </a:rPr>
              <a:t>i</a:t>
            </a:r>
            <a:r>
              <a:rPr sz="3200" b="1" spc="0" dirty="0" smtClean="0">
                <a:latin typeface="Arial"/>
                <a:cs typeface="Arial"/>
              </a:rPr>
              <a:t>rtua</a:t>
            </a:r>
            <a:r>
              <a:rPr sz="3200" b="1" spc="-15" dirty="0" smtClean="0">
                <a:latin typeface="Arial"/>
                <a:cs typeface="Arial"/>
              </a:rPr>
              <a:t>l</a:t>
            </a:r>
            <a:r>
              <a:rPr sz="3200" b="1" spc="0" dirty="0" smtClean="0">
                <a:latin typeface="Arial"/>
                <a:cs typeface="Arial"/>
              </a:rPr>
              <a:t>)</a:t>
            </a:r>
            <a:r>
              <a:rPr sz="3200" b="1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vid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rm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a virtu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rrupt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(interrupt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pen</a:t>
            </a:r>
            <a:r>
              <a:rPr sz="3200" b="1" spc="-10" dirty="0" smtClean="0">
                <a:latin typeface="Arial"/>
                <a:cs typeface="Arial"/>
              </a:rPr>
              <a:t>d</a:t>
            </a:r>
            <a:r>
              <a:rPr sz="3200" b="1" spc="0" dirty="0" smtClean="0">
                <a:latin typeface="Arial"/>
                <a:cs typeface="Arial"/>
              </a:rPr>
              <a:t>ing) </a:t>
            </a:r>
            <a:r>
              <a:rPr sz="3200" spc="0" dirty="0" smtClean="0">
                <a:latin typeface="Arial"/>
                <a:cs typeface="Arial"/>
              </a:rPr>
              <a:t>Pe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1"/>
              </a:spcBef>
            </a:pPr>
            <a:endParaRPr sz="650"/>
          </a:p>
          <a:p>
            <a:pPr marL="756285" marR="730885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mu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k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ng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v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nm</a:t>
            </a:r>
            <a:r>
              <a:rPr sz="2800" spc="-15" dirty="0" smtClean="0">
                <a:latin typeface="Arial"/>
                <a:cs typeface="Arial"/>
              </a:rPr>
              <a:t>ents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vi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 v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rtu</a:t>
            </a:r>
            <a:r>
              <a:rPr sz="2800" spc="-15" dirty="0" smtClean="0">
                <a:latin typeface="Arial"/>
                <a:cs typeface="Arial"/>
              </a:rPr>
              <a:t>al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nte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upt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fl</a:t>
            </a:r>
            <a:r>
              <a:rPr sz="2800" spc="-15" dirty="0" smtClean="0">
                <a:latin typeface="Arial"/>
                <a:cs typeface="Arial"/>
              </a:rPr>
              <a:t>ags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1315" y="261111"/>
            <a:ext cx="8467090" cy="1459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ID (id</a:t>
            </a:r>
            <a:r>
              <a:rPr sz="3200" b="1" spc="-20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ntifi</a:t>
            </a:r>
            <a:r>
              <a:rPr sz="3200" b="1" spc="-20" dirty="0" smtClean="0">
                <a:latin typeface="Arial"/>
                <a:cs typeface="Arial"/>
              </a:rPr>
              <a:t>c</a:t>
            </a:r>
            <a:r>
              <a:rPr sz="3200" b="1" spc="0" dirty="0" smtClean="0">
                <a:latin typeface="Arial"/>
                <a:cs typeface="Arial"/>
              </a:rPr>
              <a:t>a</a:t>
            </a:r>
            <a:r>
              <a:rPr sz="3200" b="1" spc="-20" dirty="0" smtClean="0">
                <a:latin typeface="Arial"/>
                <a:cs typeface="Arial"/>
              </a:rPr>
              <a:t>t</a:t>
            </a:r>
            <a:r>
              <a:rPr sz="3200" b="1" spc="0" dirty="0" smtClean="0">
                <a:latin typeface="Arial"/>
                <a:cs typeface="Arial"/>
              </a:rPr>
              <a:t>io</a:t>
            </a:r>
            <a:r>
              <a:rPr sz="3200" b="1" spc="-25" dirty="0" smtClean="0">
                <a:latin typeface="Arial"/>
                <a:cs typeface="Arial"/>
              </a:rPr>
              <a:t>n</a:t>
            </a:r>
            <a:r>
              <a:rPr sz="3200" b="1" spc="0" dirty="0" smtClean="0">
                <a:latin typeface="Arial"/>
                <a:cs typeface="Arial"/>
              </a:rPr>
              <a:t>)</a:t>
            </a:r>
            <a:r>
              <a:rPr sz="3200" b="1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cat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Pe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 m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croprocess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rs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sup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ort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CPUID 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22</a:t>
            </a:fld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marR="12700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CP</a:t>
            </a:r>
            <a:r>
              <a:rPr sz="2800" spc="-4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ID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uc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prov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es the s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em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wi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0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nfo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mat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b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30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mic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oces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or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5000"/>
              </a:lnSpc>
            </a:pPr>
            <a:r>
              <a:rPr sz="4200" b="1" spc="-130" dirty="0" smtClean="0">
                <a:latin typeface="Arial"/>
                <a:cs typeface="Arial"/>
              </a:rPr>
              <a:t>Se</a:t>
            </a:r>
            <a:r>
              <a:rPr sz="4200" b="1" spc="-145" dirty="0" smtClean="0">
                <a:latin typeface="Arial"/>
                <a:cs typeface="Arial"/>
              </a:rPr>
              <a:t>g</a:t>
            </a:r>
            <a:r>
              <a:rPr sz="4200" b="1" spc="-155" dirty="0" smtClean="0">
                <a:latin typeface="Arial"/>
                <a:cs typeface="Arial"/>
              </a:rPr>
              <a:t>me</a:t>
            </a:r>
            <a:r>
              <a:rPr sz="4200" b="1" spc="-145" dirty="0" smtClean="0">
                <a:latin typeface="Arial"/>
                <a:cs typeface="Arial"/>
              </a:rPr>
              <a:t>n</a:t>
            </a:r>
            <a:r>
              <a:rPr sz="4200" b="1" spc="-70" dirty="0" smtClean="0">
                <a:latin typeface="Arial"/>
                <a:cs typeface="Arial"/>
              </a:rPr>
              <a:t>t</a:t>
            </a:r>
            <a:r>
              <a:rPr sz="4200" b="1" spc="-35" dirty="0" smtClean="0">
                <a:latin typeface="Arial"/>
                <a:cs typeface="Arial"/>
              </a:rPr>
              <a:t> </a:t>
            </a:r>
            <a:r>
              <a:rPr sz="4200" b="1" spc="-135" dirty="0" smtClean="0">
                <a:latin typeface="Arial"/>
                <a:cs typeface="Arial"/>
              </a:rPr>
              <a:t>Re</a:t>
            </a:r>
            <a:r>
              <a:rPr sz="4200" b="1" spc="-150" dirty="0" smtClean="0">
                <a:latin typeface="Arial"/>
                <a:cs typeface="Arial"/>
              </a:rPr>
              <a:t>g</a:t>
            </a:r>
            <a:r>
              <a:rPr sz="4200" b="1" spc="-95" dirty="0" smtClean="0">
                <a:latin typeface="Arial"/>
                <a:cs typeface="Arial"/>
              </a:rPr>
              <a:t>isters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23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601075" cy="419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Gen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rate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when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with</a:t>
            </a:r>
            <a:r>
              <a:rPr sz="3200" spc="-10" dirty="0" smtClean="0">
                <a:latin typeface="Arial"/>
                <a:cs typeface="Arial"/>
              </a:rPr>
              <a:t> o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55600" marR="114046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six se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vario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 versions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rocessor.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 seg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fu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iff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tly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pro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ected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483234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Fo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lowi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a l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st of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ister, al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its f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ncti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sy</a:t>
            </a:r>
            <a:r>
              <a:rPr sz="3200" spc="10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535035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CS (c</a:t>
            </a:r>
            <a:r>
              <a:rPr sz="3200" b="1" spc="-15" dirty="0" smtClean="0">
                <a:latin typeface="Arial"/>
                <a:cs typeface="Arial"/>
              </a:rPr>
              <a:t>o</a:t>
            </a:r>
            <a:r>
              <a:rPr sz="3200" b="1" spc="0" dirty="0" smtClean="0">
                <a:latin typeface="Arial"/>
                <a:cs typeface="Arial"/>
              </a:rPr>
              <a:t>d</a:t>
            </a:r>
            <a:r>
              <a:rPr sz="3200" b="1" spc="-10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)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ho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ds code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(progra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roced</a:t>
            </a:r>
            <a:r>
              <a:rPr sz="3200" spc="-2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res)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2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24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34261"/>
            <a:ext cx="8489950" cy="3409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DS (d</a:t>
            </a:r>
            <a:r>
              <a:rPr sz="3200" b="1" spc="-15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ta)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conta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most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da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756285" marR="589280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Data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2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 or contents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othe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r</a:t>
            </a:r>
            <a:r>
              <a:rPr sz="2800" spc="-20" dirty="0" smtClean="0">
                <a:latin typeface="Arial"/>
                <a:cs typeface="Arial"/>
              </a:rPr>
              <a:t>eg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sters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tha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hold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10" dirty="0" smtClean="0">
                <a:latin typeface="Arial"/>
                <a:cs typeface="Arial"/>
              </a:rPr>
              <a:t>t address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ES (</a:t>
            </a:r>
            <a:r>
              <a:rPr sz="3200" b="1" spc="-20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xtr</a:t>
            </a:r>
            <a:r>
              <a:rPr sz="3200" b="1" spc="-15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)</a:t>
            </a:r>
            <a:r>
              <a:rPr sz="3200" b="1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ad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itio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 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ata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00"/>
              </a:lnSpc>
            </a:pPr>
            <a:r>
              <a:rPr sz="320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some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stin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384540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SS (</a:t>
            </a:r>
            <a:r>
              <a:rPr sz="3200" b="1" spc="-20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ta</a:t>
            </a:r>
            <a:r>
              <a:rPr sz="3200" b="1" spc="-15" dirty="0" smtClean="0">
                <a:latin typeface="Arial"/>
                <a:cs typeface="Arial"/>
              </a:rPr>
              <a:t>c</a:t>
            </a:r>
            <a:r>
              <a:rPr sz="3200" b="1" spc="0" dirty="0" smtClean="0">
                <a:latin typeface="Arial"/>
                <a:cs typeface="Arial"/>
              </a:rPr>
              <a:t>k)</a:t>
            </a:r>
            <a:r>
              <a:rPr sz="3200" b="1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de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the ar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 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stack.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25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8515" y="1323675"/>
            <a:ext cx="7135495" cy="1789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marR="12700" indent="-287020">
              <a:lnSpc>
                <a:spcPct val="100099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k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ntry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oi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min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by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stack se</a:t>
            </a:r>
            <a:r>
              <a:rPr sz="2800" spc="-20" dirty="0" smtClean="0">
                <a:latin typeface="Arial"/>
                <a:cs typeface="Arial"/>
              </a:rPr>
              <a:t>gm</a:t>
            </a:r>
            <a:r>
              <a:rPr sz="2800" spc="-15" dirty="0" smtClean="0">
                <a:latin typeface="Arial"/>
                <a:cs typeface="Arial"/>
              </a:rPr>
              <a:t>ent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k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nter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re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2990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BP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reg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15" dirty="0" smtClean="0">
                <a:latin typeface="Arial"/>
                <a:cs typeface="Arial"/>
              </a:rPr>
              <a:t>ter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so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ses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ata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within</a:t>
            </a:r>
            <a:endParaRPr sz="2800">
              <a:latin typeface="Arial"/>
              <a:cs typeface="Arial"/>
            </a:endParaRPr>
          </a:p>
          <a:p>
            <a:pPr marL="299085">
              <a:lnSpc>
                <a:spcPts val="3329"/>
              </a:lnSpc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k</a:t>
            </a:r>
            <a:r>
              <a:rPr sz="2800" spc="-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20" dirty="0" smtClean="0">
                <a:latin typeface="Arial"/>
                <a:cs typeface="Arial"/>
              </a:rPr>
              <a:t>gme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310880" cy="1459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FS </a:t>
            </a:r>
            <a:r>
              <a:rPr sz="3200" b="1" spc="-20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nd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GS </a:t>
            </a:r>
            <a:r>
              <a:rPr sz="3200" spc="0" dirty="0" smtClean="0">
                <a:latin typeface="Arial"/>
                <a:cs typeface="Arial"/>
              </a:rPr>
              <a:t>seg</a:t>
            </a:r>
            <a:r>
              <a:rPr sz="3200" spc="-2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sup</a:t>
            </a:r>
            <a:r>
              <a:rPr sz="3200" spc="-2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al segm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avai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5" dirty="0" smtClean="0">
                <a:latin typeface="Arial"/>
                <a:cs typeface="Arial"/>
              </a:rPr>
              <a:t> 8038</a:t>
            </a:r>
            <a:r>
              <a:rPr sz="3200" spc="-15" dirty="0" smtClean="0">
                <a:latin typeface="Arial"/>
                <a:cs typeface="Arial"/>
              </a:rPr>
              <a:t>6</a:t>
            </a:r>
            <a:r>
              <a:rPr sz="3200" spc="-10" dirty="0" smtClean="0">
                <a:latin typeface="Arial"/>
                <a:cs typeface="Arial"/>
              </a:rPr>
              <a:t>–</a:t>
            </a:r>
            <a:r>
              <a:rPr sz="3200" spc="0" dirty="0" smtClean="0">
                <a:latin typeface="Arial"/>
                <a:cs typeface="Arial"/>
              </a:rPr>
              <a:t>Cor</a:t>
            </a:r>
            <a:r>
              <a:rPr sz="3200" spc="-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2 micropr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cessor</a:t>
            </a:r>
            <a:r>
              <a:rPr sz="3200" spc="-10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26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812163"/>
            <a:ext cx="7993380" cy="24085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marR="608965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5" dirty="0" smtClean="0">
                <a:latin typeface="Arial"/>
                <a:cs typeface="Arial"/>
              </a:rPr>
              <a:t>w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two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it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nal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mem</a:t>
            </a:r>
            <a:r>
              <a:rPr sz="2800" spc="-15" dirty="0" smtClean="0">
                <a:latin typeface="Arial"/>
                <a:cs typeface="Arial"/>
              </a:rPr>
              <a:t>ory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20" dirty="0" smtClean="0">
                <a:latin typeface="Arial"/>
                <a:cs typeface="Arial"/>
              </a:rPr>
              <a:t>gm</a:t>
            </a:r>
            <a:r>
              <a:rPr sz="2800" spc="-15" dirty="0" smtClean="0">
                <a:latin typeface="Arial"/>
                <a:cs typeface="Arial"/>
              </a:rPr>
              <a:t>ents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 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cess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ms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marR="12700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Wi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ws 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ese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 of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ir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usa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e is avai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939" y="122046"/>
            <a:ext cx="6626225" cy="1214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143635" algn="l"/>
              </a:tabLst>
            </a:pPr>
            <a:r>
              <a:rPr sz="4000" b="1" spc="-30" dirty="0" smtClean="0">
                <a:latin typeface="Arial"/>
                <a:cs typeface="Arial"/>
              </a:rPr>
              <a:t>2–</a:t>
            </a:r>
            <a:r>
              <a:rPr sz="4000" b="1" spc="-25" dirty="0" smtClean="0">
                <a:latin typeface="Arial"/>
                <a:cs typeface="Arial"/>
              </a:rPr>
              <a:t>2	</a:t>
            </a:r>
            <a:r>
              <a:rPr sz="4000" b="1" spc="-30" dirty="0" smtClean="0">
                <a:latin typeface="Arial"/>
                <a:cs typeface="Arial"/>
              </a:rPr>
              <a:t>RE</a:t>
            </a:r>
            <a:r>
              <a:rPr sz="4000" b="1" spc="-50" dirty="0" smtClean="0">
                <a:latin typeface="Arial"/>
                <a:cs typeface="Arial"/>
              </a:rPr>
              <a:t>A</a:t>
            </a:r>
            <a:r>
              <a:rPr sz="4000" b="1" spc="-25" dirty="0" smtClean="0">
                <a:latin typeface="Arial"/>
                <a:cs typeface="Arial"/>
              </a:rPr>
              <a:t>L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MODE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35" dirty="0" smtClean="0">
                <a:latin typeface="Arial"/>
                <a:cs typeface="Arial"/>
              </a:rPr>
              <a:t>MEM</a:t>
            </a:r>
            <a:r>
              <a:rPr sz="4000" b="1" spc="-50" dirty="0" smtClean="0">
                <a:latin typeface="Arial"/>
                <a:cs typeface="Arial"/>
              </a:rPr>
              <a:t>O</a:t>
            </a:r>
            <a:r>
              <a:rPr sz="4000" b="1" spc="-30" dirty="0" smtClean="0">
                <a:latin typeface="Arial"/>
                <a:cs typeface="Arial"/>
              </a:rPr>
              <a:t>RY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AD</a:t>
            </a:r>
            <a:r>
              <a:rPr sz="4000" b="1" spc="-50" dirty="0" smtClean="0">
                <a:latin typeface="Arial"/>
                <a:cs typeface="Arial"/>
              </a:rPr>
              <a:t>D</a:t>
            </a:r>
            <a:r>
              <a:rPr sz="4000" b="1" spc="-30" dirty="0" smtClean="0">
                <a:latin typeface="Arial"/>
                <a:cs typeface="Arial"/>
              </a:rPr>
              <a:t>RESSING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27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632965"/>
            <a:ext cx="8628380" cy="39008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10" dirty="0" smtClean="0">
                <a:latin typeface="Arial"/>
                <a:cs typeface="Arial"/>
              </a:rPr>
              <a:t>8028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ove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eit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tect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Re</a:t>
            </a:r>
            <a:r>
              <a:rPr sz="3200" b="1" spc="-10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l</a:t>
            </a:r>
            <a:r>
              <a:rPr sz="3200" b="1" spc="-2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mo</a:t>
            </a:r>
            <a:r>
              <a:rPr sz="3200" b="1" spc="-10" dirty="0" smtClean="0">
                <a:latin typeface="Arial"/>
                <a:cs typeface="Arial"/>
              </a:rPr>
              <a:t>d</a:t>
            </a:r>
            <a:r>
              <a:rPr sz="3200" b="1" spc="0" dirty="0" smtClean="0">
                <a:latin typeface="Arial"/>
                <a:cs typeface="Arial"/>
              </a:rPr>
              <a:t>e</a:t>
            </a:r>
            <a:r>
              <a:rPr sz="3200" b="1" spc="-1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op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rati</a:t>
            </a:r>
            <a:r>
              <a:rPr sz="3200" b="1" spc="-15" dirty="0" smtClean="0">
                <a:latin typeface="Arial"/>
                <a:cs typeface="Arial"/>
              </a:rPr>
              <a:t>o</a:t>
            </a:r>
            <a:r>
              <a:rPr sz="3200" b="1" spc="0" dirty="0" smtClean="0">
                <a:latin typeface="Arial"/>
                <a:cs typeface="Arial"/>
              </a:rPr>
              <a:t>n</a:t>
            </a:r>
            <a:r>
              <a:rPr sz="3200" b="1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ws 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ssing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 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ly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first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M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yte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spac</a:t>
            </a:r>
            <a:r>
              <a:rPr sz="3200" spc="-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—even 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4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C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rocesso</a:t>
            </a:r>
            <a:r>
              <a:rPr sz="3200" spc="-2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marR="845819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rst</a:t>
            </a:r>
            <a:r>
              <a:rPr sz="2800" spc="-15" dirty="0" smtClean="0">
                <a:latin typeface="Arial"/>
                <a:cs typeface="Arial"/>
              </a:rPr>
              <a:t> 1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ory</a:t>
            </a:r>
            <a:r>
              <a:rPr sz="2800" spc="3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b="1" spc="-15" dirty="0" smtClean="0">
                <a:latin typeface="Arial"/>
                <a:cs typeface="Arial"/>
              </a:rPr>
              <a:t>real</a:t>
            </a:r>
            <a:r>
              <a:rPr sz="2800" b="1" spc="-20" dirty="0" smtClean="0">
                <a:latin typeface="Arial"/>
                <a:cs typeface="Arial"/>
              </a:rPr>
              <a:t> memor</a:t>
            </a:r>
            <a:r>
              <a:rPr sz="2800" b="1" spc="-50" dirty="0" smtClean="0">
                <a:latin typeface="Arial"/>
                <a:cs typeface="Arial"/>
              </a:rPr>
              <a:t>y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50" dirty="0" smtClean="0">
                <a:latin typeface="Arial"/>
                <a:cs typeface="Arial"/>
              </a:rPr>
              <a:t> </a:t>
            </a:r>
            <a:r>
              <a:rPr sz="2800" b="1" spc="-20" dirty="0" smtClean="0">
                <a:latin typeface="Arial"/>
                <a:cs typeface="Arial"/>
              </a:rPr>
              <a:t>con</a:t>
            </a:r>
            <a:r>
              <a:rPr sz="2800" b="1" spc="-15" dirty="0" smtClean="0">
                <a:latin typeface="Arial"/>
                <a:cs typeface="Arial"/>
              </a:rPr>
              <a:t>v</a:t>
            </a:r>
            <a:r>
              <a:rPr sz="2800" b="1" spc="-20" dirty="0" smtClean="0">
                <a:latin typeface="Arial"/>
                <a:cs typeface="Arial"/>
              </a:rPr>
              <a:t>en</a:t>
            </a:r>
            <a:r>
              <a:rPr sz="2800" b="1" spc="0" dirty="0" smtClean="0">
                <a:latin typeface="Arial"/>
                <a:cs typeface="Arial"/>
              </a:rPr>
              <a:t>t</a:t>
            </a:r>
            <a:r>
              <a:rPr sz="2800" b="1" spc="-15" dirty="0" smtClean="0">
                <a:latin typeface="Arial"/>
                <a:cs typeface="Arial"/>
              </a:rPr>
              <a:t>iona</a:t>
            </a:r>
            <a:r>
              <a:rPr sz="2800" b="1" spc="-10" dirty="0" smtClean="0">
                <a:latin typeface="Arial"/>
                <a:cs typeface="Arial"/>
              </a:rPr>
              <a:t>l</a:t>
            </a:r>
            <a:r>
              <a:rPr sz="2800" b="1" spc="40" dirty="0" smtClean="0">
                <a:latin typeface="Arial"/>
                <a:cs typeface="Arial"/>
              </a:rPr>
              <a:t> </a:t>
            </a:r>
            <a:r>
              <a:rPr sz="2800" b="1" spc="-25" dirty="0" smtClean="0">
                <a:latin typeface="Arial"/>
                <a:cs typeface="Arial"/>
              </a:rPr>
              <a:t>m</a:t>
            </a:r>
            <a:r>
              <a:rPr sz="2800" b="1" spc="-15" dirty="0" smtClean="0">
                <a:latin typeface="Arial"/>
                <a:cs typeface="Arial"/>
              </a:rPr>
              <a:t>e</a:t>
            </a:r>
            <a:r>
              <a:rPr sz="2800" b="1" spc="-20" dirty="0" smtClean="0">
                <a:latin typeface="Arial"/>
                <a:cs typeface="Arial"/>
              </a:rPr>
              <a:t>mor</a:t>
            </a:r>
            <a:r>
              <a:rPr sz="2800" b="1" spc="-70" dirty="0" smtClean="0">
                <a:latin typeface="Arial"/>
                <a:cs typeface="Arial"/>
              </a:rPr>
              <a:t>y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3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b="1" spc="-25" dirty="0" smtClean="0">
                <a:latin typeface="Arial"/>
                <a:cs typeface="Arial"/>
              </a:rPr>
              <a:t>DOS</a:t>
            </a:r>
            <a:r>
              <a:rPr sz="2800" b="1" spc="-20" dirty="0" smtClean="0">
                <a:latin typeface="Arial"/>
                <a:cs typeface="Arial"/>
              </a:rPr>
              <a:t> mem</a:t>
            </a:r>
            <a:r>
              <a:rPr sz="2800" b="1" spc="-30" dirty="0" smtClean="0">
                <a:latin typeface="Arial"/>
                <a:cs typeface="Arial"/>
              </a:rPr>
              <a:t>o</a:t>
            </a:r>
            <a:r>
              <a:rPr sz="2800" b="1" spc="-15" dirty="0" smtClean="0">
                <a:latin typeface="Arial"/>
                <a:cs typeface="Arial"/>
              </a:rPr>
              <a:t>ry</a:t>
            </a:r>
            <a:r>
              <a:rPr sz="2800" b="1" spc="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em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25" dirty="0" smtClean="0">
                <a:latin typeface="Arial"/>
                <a:cs typeface="Arial"/>
              </a:rPr>
              <a:t>Se</a:t>
            </a:r>
            <a:r>
              <a:rPr sz="4000" b="1" spc="-40" dirty="0" smtClean="0">
                <a:latin typeface="Arial"/>
                <a:cs typeface="Arial"/>
              </a:rPr>
              <a:t>g</a:t>
            </a:r>
            <a:r>
              <a:rPr sz="4000" b="1" spc="-30" dirty="0" smtClean="0">
                <a:latin typeface="Arial"/>
                <a:cs typeface="Arial"/>
              </a:rPr>
              <a:t>me</a:t>
            </a:r>
            <a:r>
              <a:rPr sz="4000" b="1" spc="-40" dirty="0" smtClean="0">
                <a:latin typeface="Arial"/>
                <a:cs typeface="Arial"/>
              </a:rPr>
              <a:t>n</a:t>
            </a:r>
            <a:r>
              <a:rPr sz="4000" b="1" spc="-20" dirty="0" smtClean="0">
                <a:latin typeface="Arial"/>
                <a:cs typeface="Arial"/>
              </a:rPr>
              <a:t>ts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and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Offsets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28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672195" cy="4409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All real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must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consist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us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fset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marR="13525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b="1" spc="-20" dirty="0" smtClean="0">
                <a:latin typeface="Arial"/>
                <a:cs typeface="Arial"/>
              </a:rPr>
              <a:t>s</a:t>
            </a:r>
            <a:r>
              <a:rPr sz="2800" b="1" spc="-15" dirty="0" smtClean="0">
                <a:latin typeface="Arial"/>
                <a:cs typeface="Arial"/>
              </a:rPr>
              <a:t>e</a:t>
            </a:r>
            <a:r>
              <a:rPr sz="2800" b="1" spc="-20" dirty="0" smtClean="0">
                <a:latin typeface="Arial"/>
                <a:cs typeface="Arial"/>
              </a:rPr>
              <a:t>gment</a:t>
            </a:r>
            <a:r>
              <a:rPr sz="2800" b="1" spc="20" dirty="0" smtClean="0">
                <a:latin typeface="Arial"/>
                <a:cs typeface="Arial"/>
              </a:rPr>
              <a:t> </a:t>
            </a:r>
            <a:r>
              <a:rPr sz="2800" b="1" spc="-20" dirty="0" smtClean="0">
                <a:latin typeface="Arial"/>
                <a:cs typeface="Arial"/>
              </a:rPr>
              <a:t>addre</a:t>
            </a:r>
            <a:r>
              <a:rPr sz="2800" b="1" spc="-15" dirty="0" smtClean="0">
                <a:latin typeface="Arial"/>
                <a:cs typeface="Arial"/>
              </a:rPr>
              <a:t>s</a:t>
            </a:r>
            <a:r>
              <a:rPr sz="2800" b="1" spc="-20" dirty="0" smtClean="0">
                <a:latin typeface="Arial"/>
                <a:cs typeface="Arial"/>
              </a:rPr>
              <a:t>s</a:t>
            </a:r>
            <a:r>
              <a:rPr sz="2800" b="1" spc="4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fi</a:t>
            </a:r>
            <a:r>
              <a:rPr sz="2800" spc="-15" dirty="0" smtClean="0">
                <a:latin typeface="Arial"/>
                <a:cs typeface="Arial"/>
              </a:rPr>
              <a:t>nes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 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ny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64</a:t>
            </a:r>
            <a:r>
              <a:rPr sz="2800" spc="-25" dirty="0" smtClean="0">
                <a:latin typeface="Arial"/>
                <a:cs typeface="Arial"/>
              </a:rPr>
              <a:t>K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mem</a:t>
            </a:r>
            <a:r>
              <a:rPr sz="2800" spc="-15" dirty="0" smtClean="0">
                <a:latin typeface="Arial"/>
                <a:cs typeface="Arial"/>
              </a:rPr>
              <a:t>ory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20" dirty="0" smtClean="0">
                <a:latin typeface="Arial"/>
                <a:cs typeface="Arial"/>
              </a:rPr>
              <a:t>gm</a:t>
            </a:r>
            <a:r>
              <a:rPr sz="2800" spc="-15" dirty="0" smtClean="0">
                <a:latin typeface="Arial"/>
                <a:cs typeface="Arial"/>
              </a:rPr>
              <a:t>ent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b="1" spc="-15" dirty="0" smtClean="0">
                <a:latin typeface="Arial"/>
                <a:cs typeface="Arial"/>
              </a:rPr>
              <a:t>offse</a:t>
            </a:r>
            <a:r>
              <a:rPr sz="2800" b="1" spc="-10" dirty="0" smtClean="0">
                <a:latin typeface="Arial"/>
                <a:cs typeface="Arial"/>
              </a:rPr>
              <a:t>t</a:t>
            </a:r>
            <a:r>
              <a:rPr sz="2800" b="1" spc="10" dirty="0" smtClean="0">
                <a:latin typeface="Arial"/>
                <a:cs typeface="Arial"/>
              </a:rPr>
              <a:t> </a:t>
            </a:r>
            <a:r>
              <a:rPr sz="2800" b="1" spc="-20" dirty="0" smtClean="0">
                <a:latin typeface="Arial"/>
                <a:cs typeface="Arial"/>
              </a:rPr>
              <a:t>address</a:t>
            </a:r>
            <a:r>
              <a:rPr sz="2800" b="1" spc="4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sele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ts any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oca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within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64</a:t>
            </a:r>
            <a:r>
              <a:rPr sz="2800" spc="-20" dirty="0" smtClean="0">
                <a:latin typeface="Arial"/>
                <a:cs typeface="Arial"/>
              </a:rPr>
              <a:t>K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memo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20" dirty="0" smtClean="0">
                <a:latin typeface="Arial"/>
                <a:cs typeface="Arial"/>
              </a:rPr>
              <a:t>gm</a:t>
            </a:r>
            <a:r>
              <a:rPr sz="2800" spc="-15" dirty="0" smtClean="0">
                <a:latin typeface="Arial"/>
                <a:cs typeface="Arial"/>
              </a:rPr>
              <a:t>ent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5"/>
              </a:spcBef>
            </a:pPr>
            <a:endParaRPr sz="750"/>
          </a:p>
          <a:p>
            <a:pPr marL="355600" marR="287020" indent="-342900">
              <a:lnSpc>
                <a:spcPct val="999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2–</a:t>
            </a:r>
            <a:r>
              <a:rPr sz="3200" spc="0" dirty="0" smtClean="0">
                <a:latin typeface="Arial"/>
                <a:cs typeface="Arial"/>
              </a:rPr>
              <a:t>3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how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s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gm</a:t>
            </a:r>
            <a:r>
              <a:rPr sz="3200" b="1" spc="-20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nt</a:t>
            </a:r>
            <a:r>
              <a:rPr sz="3200" b="1" spc="-2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plus offs</a:t>
            </a:r>
            <a:r>
              <a:rPr sz="3200" b="1" spc="-10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t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selects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 loca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6072" y="1138427"/>
            <a:ext cx="3691128" cy="4581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1315" y="130175"/>
            <a:ext cx="8506460" cy="5788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282065" algn="l"/>
              </a:tabLst>
            </a:pPr>
            <a:r>
              <a:rPr sz="1800" b="1" dirty="0" smtClean="0">
                <a:latin typeface="Arial"/>
                <a:cs typeface="Arial"/>
              </a:rPr>
              <a:t>F</a:t>
            </a:r>
            <a:r>
              <a:rPr sz="1800" b="1" spc="5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g</a:t>
            </a:r>
            <a:r>
              <a:rPr sz="1800" b="1" spc="5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re</a:t>
            </a:r>
            <a:r>
              <a:rPr sz="1800" b="1" spc="-15" dirty="0" smtClean="0">
                <a:latin typeface="Arial"/>
                <a:cs typeface="Arial"/>
              </a:rPr>
              <a:t> </a:t>
            </a:r>
            <a:r>
              <a:rPr sz="1800" b="1" spc="-5" dirty="0" smtClean="0">
                <a:latin typeface="Arial"/>
                <a:cs typeface="Arial"/>
              </a:rPr>
              <a:t>2–</a:t>
            </a:r>
            <a:r>
              <a:rPr sz="1800" b="1" spc="0" dirty="0" smtClean="0">
                <a:latin typeface="Arial"/>
                <a:cs typeface="Arial"/>
              </a:rPr>
              <a:t>3	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mo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mem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20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-a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dr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4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sch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me,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us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ng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gm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nt a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dr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5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offset.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40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4841875" marR="259079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4841875" algn="l"/>
              </a:tabLst>
            </a:pP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shows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memo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y se</a:t>
            </a:r>
            <a:r>
              <a:rPr sz="2800" spc="-20" dirty="0" smtClean="0">
                <a:latin typeface="Arial"/>
                <a:cs typeface="Arial"/>
              </a:rPr>
              <a:t>gm</a:t>
            </a:r>
            <a:r>
              <a:rPr sz="2800" spc="-15" dirty="0" smtClean="0">
                <a:latin typeface="Arial"/>
                <a:cs typeface="Arial"/>
              </a:rPr>
              <a:t>ent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10000H,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ng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10" dirty="0" smtClean="0">
                <a:latin typeface="Arial"/>
                <a:cs typeface="Arial"/>
              </a:rPr>
              <a:t> loc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IF</a:t>
            </a:r>
            <a:r>
              <a:rPr sz="2800" spc="-30" dirty="0" smtClean="0">
                <a:latin typeface="Arial"/>
                <a:cs typeface="Arial"/>
              </a:rPr>
              <a:t>F</a:t>
            </a:r>
            <a:r>
              <a:rPr sz="2800" spc="-20" dirty="0" smtClean="0">
                <a:latin typeface="Arial"/>
                <a:cs typeface="Arial"/>
              </a:rPr>
              <a:t>F</a:t>
            </a:r>
            <a:r>
              <a:rPr sz="2800" spc="-35" dirty="0" smtClean="0">
                <a:latin typeface="Arial"/>
                <a:cs typeface="Arial"/>
              </a:rPr>
              <a:t>F</a:t>
            </a:r>
            <a:r>
              <a:rPr sz="2800" spc="-25" dirty="0" smtClean="0">
                <a:latin typeface="Arial"/>
                <a:cs typeface="Arial"/>
              </a:rPr>
              <a:t>H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44"/>
              </a:spcBef>
              <a:buClr>
                <a:srgbClr val="0D4000"/>
              </a:buClr>
              <a:buFont typeface="Arial"/>
              <a:buChar char="–"/>
            </a:pPr>
            <a:endParaRPr sz="550"/>
          </a:p>
          <a:p>
            <a:pPr marL="5240655" lvl="1" indent="-2286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5240655" algn="l"/>
              </a:tabLst>
            </a:pPr>
            <a:r>
              <a:rPr sz="2400" spc="-5" dirty="0" smtClean="0">
                <a:latin typeface="Arial"/>
                <a:cs typeface="Arial"/>
              </a:rPr>
              <a:t>64</a:t>
            </a:r>
            <a:r>
              <a:rPr sz="2400" spc="0" dirty="0" smtClean="0">
                <a:latin typeface="Arial"/>
                <a:cs typeface="Arial"/>
              </a:rPr>
              <a:t>K bytes in len</a:t>
            </a:r>
            <a:r>
              <a:rPr sz="2400" spc="-10" dirty="0" smtClean="0">
                <a:latin typeface="Arial"/>
                <a:cs typeface="Arial"/>
              </a:rPr>
              <a:t>g</a:t>
            </a:r>
            <a:r>
              <a:rPr sz="2400" spc="0" dirty="0" smtClean="0">
                <a:latin typeface="Arial"/>
                <a:cs typeface="Arial"/>
              </a:rPr>
              <a:t>th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ts val="500"/>
              </a:lnSpc>
              <a:spcBef>
                <a:spcPts val="39"/>
              </a:spcBef>
              <a:buClr>
                <a:srgbClr val="0D4000"/>
              </a:buClr>
              <a:buFont typeface="Arial"/>
              <a:buChar char="•"/>
            </a:pPr>
            <a:endParaRPr sz="500"/>
          </a:p>
          <a:p>
            <a:pPr lvl="1">
              <a:lnSpc>
                <a:spcPts val="1000"/>
              </a:lnSpc>
              <a:buClr>
                <a:srgbClr val="0D4000"/>
              </a:buClr>
              <a:buFont typeface="Arial"/>
              <a:buChar char="•"/>
            </a:pPr>
            <a:endParaRPr sz="1000"/>
          </a:p>
          <a:p>
            <a:pPr lvl="1">
              <a:lnSpc>
                <a:spcPts val="1000"/>
              </a:lnSpc>
              <a:buClr>
                <a:srgbClr val="0D4000"/>
              </a:buClr>
              <a:buFont typeface="Arial"/>
              <a:buChar char="•"/>
            </a:pPr>
            <a:endParaRPr sz="1000"/>
          </a:p>
          <a:p>
            <a:pPr lvl="1">
              <a:lnSpc>
                <a:spcPts val="1000"/>
              </a:lnSpc>
              <a:buClr>
                <a:srgbClr val="0D4000"/>
              </a:buClr>
              <a:buFont typeface="Arial"/>
              <a:buChar char="•"/>
            </a:pPr>
            <a:endParaRPr sz="1000"/>
          </a:p>
          <a:p>
            <a:pPr marL="4841875" marR="12700" indent="-287020">
              <a:lnSpc>
                <a:spcPct val="99900"/>
              </a:lnSpc>
              <a:buClr>
                <a:srgbClr val="0D4000"/>
              </a:buClr>
              <a:buFont typeface="Arial"/>
              <a:buChar char="–"/>
              <a:tabLst>
                <a:tab pos="4841875" algn="l"/>
              </a:tabLst>
            </a:pPr>
            <a:r>
              <a:rPr sz="2800" spc="-15" dirty="0" smtClean="0">
                <a:latin typeface="Arial"/>
                <a:cs typeface="Arial"/>
              </a:rPr>
              <a:t>al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hows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5" dirty="0" smtClean="0">
                <a:latin typeface="Arial"/>
                <a:cs typeface="Arial"/>
              </a:rPr>
              <a:t>w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-15" dirty="0" smtClean="0">
                <a:latin typeface="Arial"/>
                <a:cs typeface="Arial"/>
              </a:rPr>
              <a:t> o</a:t>
            </a:r>
            <a:r>
              <a:rPr sz="2800" spc="-50" dirty="0" smtClean="0">
                <a:latin typeface="Arial"/>
                <a:cs typeface="Arial"/>
              </a:rPr>
              <a:t>f</a:t>
            </a:r>
            <a:r>
              <a:rPr sz="2800" spc="-10" dirty="0" smtClean="0">
                <a:latin typeface="Arial"/>
                <a:cs typeface="Arial"/>
              </a:rPr>
              <a:t>fs</a:t>
            </a:r>
            <a:r>
              <a:rPr sz="2800" spc="-15" dirty="0" smtClean="0">
                <a:latin typeface="Arial"/>
                <a:cs typeface="Arial"/>
              </a:rPr>
              <a:t>et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s,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b="1" spc="-15" dirty="0" smtClean="0">
                <a:latin typeface="Arial"/>
                <a:cs typeface="Arial"/>
              </a:rPr>
              <a:t>displa</a:t>
            </a:r>
            <a:r>
              <a:rPr sz="2800" b="1" spc="-10" dirty="0" smtClean="0">
                <a:latin typeface="Arial"/>
                <a:cs typeface="Arial"/>
              </a:rPr>
              <a:t>c</a:t>
            </a:r>
            <a:r>
              <a:rPr sz="2800" b="1" spc="-25" dirty="0" smtClean="0">
                <a:latin typeface="Arial"/>
                <a:cs typeface="Arial"/>
              </a:rPr>
              <a:t>em</a:t>
            </a:r>
            <a:r>
              <a:rPr sz="2800" b="1" spc="-15" dirty="0" smtClean="0">
                <a:latin typeface="Arial"/>
                <a:cs typeface="Arial"/>
              </a:rPr>
              <a:t>e</a:t>
            </a:r>
            <a:r>
              <a:rPr sz="2800" b="1" spc="-20" dirty="0" smtClean="0">
                <a:latin typeface="Arial"/>
                <a:cs typeface="Arial"/>
              </a:rPr>
              <a:t>n</a:t>
            </a:r>
            <a:r>
              <a:rPr sz="2800" b="1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30" dirty="0" smtClean="0">
                <a:latin typeface="Arial"/>
                <a:cs typeface="Arial"/>
              </a:rPr>
              <a:t>F</a:t>
            </a:r>
            <a:r>
              <a:rPr sz="2800" spc="-20" dirty="0" smtClean="0">
                <a:latin typeface="Arial"/>
                <a:cs typeface="Arial"/>
              </a:rPr>
              <a:t>000H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sele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ts lo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</a:t>
            </a:r>
            <a:r>
              <a:rPr sz="2800" spc="-25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000</a:t>
            </a:r>
            <a:r>
              <a:rPr sz="2800" spc="-25" dirty="0" smtClean="0">
                <a:latin typeface="Arial"/>
                <a:cs typeface="Arial"/>
              </a:rPr>
              <a:t>H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mem</a:t>
            </a:r>
            <a:r>
              <a:rPr sz="2800" spc="-15" dirty="0" smtClean="0">
                <a:latin typeface="Arial"/>
                <a:cs typeface="Arial"/>
              </a:rPr>
              <a:t>ory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29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292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20" dirty="0" smtClean="0">
                <a:latin typeface="Arial"/>
                <a:cs typeface="Arial"/>
              </a:rPr>
              <a:t>Introd</a:t>
            </a:r>
            <a:r>
              <a:rPr sz="4000" b="1" spc="-45" dirty="0" smtClean="0">
                <a:latin typeface="Arial"/>
                <a:cs typeface="Arial"/>
              </a:rPr>
              <a:t>u</a:t>
            </a:r>
            <a:r>
              <a:rPr sz="4000" b="1" spc="-20" dirty="0" smtClean="0">
                <a:latin typeface="Arial"/>
                <a:cs typeface="Arial"/>
              </a:rPr>
              <a:t>ction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3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712200" cy="50692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ch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pt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sents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rocessor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mm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 f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rst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oki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s 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mmi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ow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its 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space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59880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archi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ecture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cessors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pr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sent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d,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ways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fa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ily 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ers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sy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39179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Ad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ressing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owerf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fa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ily of micr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rs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sc</a:t>
            </a:r>
            <a:r>
              <a:rPr sz="3200" spc="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l, 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tect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d,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lat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f 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286115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Once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kn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wn,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b="1" dirty="0" smtClean="0">
                <a:latin typeface="Arial"/>
                <a:cs typeface="Arial"/>
              </a:rPr>
              <a:t>end</a:t>
            </a:r>
            <a:r>
              <a:rPr sz="3200" b="1" spc="-15" dirty="0" smtClean="0">
                <a:latin typeface="Arial"/>
                <a:cs typeface="Arial"/>
              </a:rPr>
              <a:t>i</a:t>
            </a:r>
            <a:r>
              <a:rPr sz="3200" b="1" spc="0" dirty="0" smtClean="0">
                <a:latin typeface="Arial"/>
                <a:cs typeface="Arial"/>
              </a:rPr>
              <a:t>ng</a:t>
            </a:r>
            <a:r>
              <a:rPr sz="3200" b="1" spc="-3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addr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ss</a:t>
            </a:r>
            <a:r>
              <a:rPr sz="3200" b="1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 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FFFH.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30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23675"/>
            <a:ext cx="8450580" cy="35077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marR="127635" indent="-287020">
              <a:lnSpc>
                <a:spcPct val="100099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becaus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real </a:t>
            </a:r>
            <a:r>
              <a:rPr sz="2800" spc="-15" dirty="0" smtClean="0">
                <a:latin typeface="Arial"/>
                <a:cs typeface="Arial"/>
              </a:rPr>
              <a:t>mod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segmen</a:t>
            </a:r>
            <a:r>
              <a:rPr sz="2800" spc="-10" dirty="0" smtClean="0">
                <a:latin typeface="Arial"/>
                <a:cs typeface="Arial"/>
              </a:rPr>
              <a:t>t 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3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emory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5" dirty="0" smtClean="0">
                <a:latin typeface="Arial"/>
                <a:cs typeface="Arial"/>
              </a:rPr>
              <a:t>is</a:t>
            </a:r>
            <a:r>
              <a:rPr sz="2800" spc="-15" dirty="0" smtClean="0">
                <a:latin typeface="Arial"/>
                <a:cs typeface="Arial"/>
              </a:rPr>
              <a:t>64</a:t>
            </a:r>
            <a:r>
              <a:rPr sz="2800" spc="-20" dirty="0" smtClean="0">
                <a:latin typeface="Arial"/>
                <a:cs typeface="Arial"/>
              </a:rPr>
              <a:t>K</a:t>
            </a:r>
            <a:r>
              <a:rPr sz="2800" spc="-10" dirty="0" smtClean="0">
                <a:latin typeface="Arial"/>
                <a:cs typeface="Arial"/>
              </a:rPr>
              <a:t> in 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gth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set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always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seg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start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ng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cate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9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set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some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writt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15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5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:</a:t>
            </a:r>
            <a:r>
              <a:rPr sz="3200" spc="-10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5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9"/>
              </a:spcBef>
            </a:pPr>
            <a:endParaRPr sz="650"/>
          </a:p>
          <a:p>
            <a:pPr marL="469900">
              <a:lnSpc>
                <a:spcPts val="3329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me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ess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3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1000H;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f</a:t>
            </a:r>
            <a:r>
              <a:rPr sz="2800" spc="-10" dirty="0" smtClean="0">
                <a:latin typeface="Arial"/>
                <a:cs typeface="Arial"/>
              </a:rPr>
              <a:t>fs</a:t>
            </a:r>
            <a:r>
              <a:rPr sz="2800" spc="-15" dirty="0" smtClean="0">
                <a:latin typeface="Arial"/>
                <a:cs typeface="Arial"/>
              </a:rPr>
              <a:t>et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2000</a:t>
            </a:r>
            <a:r>
              <a:rPr sz="2800" spc="-25" dirty="0" smtClean="0">
                <a:latin typeface="Arial"/>
                <a:cs typeface="Arial"/>
              </a:rPr>
              <a:t>H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ct val="100000"/>
              </a:lnSpc>
            </a:pPr>
            <a:r>
              <a:rPr sz="4000" b="1" spc="-25" dirty="0" smtClean="0">
                <a:latin typeface="Arial"/>
                <a:cs typeface="Arial"/>
              </a:rPr>
              <a:t>Def</a:t>
            </a:r>
            <a:r>
              <a:rPr sz="4000" b="1" spc="-40" dirty="0" smtClean="0">
                <a:latin typeface="Arial"/>
                <a:cs typeface="Arial"/>
              </a:rPr>
              <a:t>a</a:t>
            </a:r>
            <a:r>
              <a:rPr sz="4000" b="1" spc="-20" dirty="0" smtClean="0">
                <a:latin typeface="Arial"/>
                <a:cs typeface="Arial"/>
              </a:rPr>
              <a:t>ult</a:t>
            </a:r>
            <a:r>
              <a:rPr sz="4000" b="1" spc="20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Se</a:t>
            </a:r>
            <a:r>
              <a:rPr sz="4000" b="1" spc="-40" dirty="0" smtClean="0">
                <a:latin typeface="Arial"/>
                <a:cs typeface="Arial"/>
              </a:rPr>
              <a:t>g</a:t>
            </a:r>
            <a:r>
              <a:rPr sz="4000" b="1" spc="-30" dirty="0" smtClean="0">
                <a:latin typeface="Arial"/>
                <a:cs typeface="Arial"/>
              </a:rPr>
              <a:t>me</a:t>
            </a:r>
            <a:r>
              <a:rPr sz="4000" b="1" spc="-40" dirty="0" smtClean="0">
                <a:latin typeface="Arial"/>
                <a:cs typeface="Arial"/>
              </a:rPr>
              <a:t>n</a:t>
            </a:r>
            <a:r>
              <a:rPr sz="4000" b="1" spc="-15" dirty="0" smtClean="0">
                <a:latin typeface="Arial"/>
                <a:cs typeface="Arial"/>
              </a:rPr>
              <a:t>t</a:t>
            </a:r>
            <a:r>
              <a:rPr sz="4000" b="1" spc="20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and</a:t>
            </a:r>
            <a:r>
              <a:rPr sz="4000" b="1" spc="-20" dirty="0" smtClean="0">
                <a:latin typeface="Arial"/>
                <a:cs typeface="Arial"/>
              </a:rPr>
              <a:t> Offset</a:t>
            </a:r>
            <a:endParaRPr sz="4000">
              <a:latin typeface="Arial"/>
              <a:cs typeface="Arial"/>
            </a:endParaRPr>
          </a:p>
          <a:p>
            <a:pPr marL="118745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Re</a:t>
            </a:r>
            <a:r>
              <a:rPr sz="4000" b="1" spc="-40" dirty="0" smtClean="0">
                <a:latin typeface="Arial"/>
                <a:cs typeface="Arial"/>
              </a:rPr>
              <a:t>g</a:t>
            </a:r>
            <a:r>
              <a:rPr sz="4000" b="1" spc="-20" dirty="0" smtClean="0">
                <a:latin typeface="Arial"/>
                <a:cs typeface="Arial"/>
              </a:rPr>
              <a:t>isters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31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632965"/>
            <a:ext cx="8376920" cy="4057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cessor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ru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a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segm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ever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80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these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-5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ine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20" dirty="0" smtClean="0">
                <a:latin typeface="Arial"/>
                <a:cs typeface="Arial"/>
              </a:rPr>
              <a:t>gme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reg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er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combi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code</a:t>
            </a:r>
            <a:r>
              <a:rPr sz="3200" b="1" spc="-3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s</a:t>
            </a:r>
            <a:r>
              <a:rPr sz="3200" b="1" spc="-10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gm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nt</a:t>
            </a:r>
            <a:r>
              <a:rPr sz="3200" b="1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register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def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nes 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start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code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in</a:t>
            </a:r>
            <a:r>
              <a:rPr sz="3200" b="1" spc="-10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truction</a:t>
            </a:r>
            <a:r>
              <a:rPr sz="3200" b="1" spc="-5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point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r</a:t>
            </a:r>
            <a:r>
              <a:rPr sz="3200" b="1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xt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code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7835265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An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t co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b="1" dirty="0" smtClean="0">
                <a:latin typeface="Arial"/>
                <a:cs typeface="Arial"/>
              </a:rPr>
              <a:t>st</a:t>
            </a:r>
            <a:r>
              <a:rPr sz="3200" b="1" spc="-10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c</a:t>
            </a:r>
            <a:r>
              <a:rPr sz="3200" b="1" spc="-10" dirty="0" smtClean="0">
                <a:latin typeface="Arial"/>
                <a:cs typeface="Arial"/>
              </a:rPr>
              <a:t>k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32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24102"/>
            <a:ext cx="8542020" cy="3716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marR="370205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k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ata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ef</a:t>
            </a:r>
            <a:r>
              <a:rPr sz="2800" spc="-10" dirty="0" smtClean="0">
                <a:latin typeface="Arial"/>
                <a:cs typeface="Arial"/>
              </a:rPr>
              <a:t>er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gh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15" dirty="0" smtClean="0">
                <a:latin typeface="Arial"/>
                <a:cs typeface="Arial"/>
              </a:rPr>
              <a:t>ta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k se</a:t>
            </a:r>
            <a:r>
              <a:rPr sz="2800" spc="-20" dirty="0" smtClean="0">
                <a:latin typeface="Arial"/>
                <a:cs typeface="Arial"/>
              </a:rPr>
              <a:t>gm</a:t>
            </a:r>
            <a:r>
              <a:rPr sz="2800" spc="-15" dirty="0" smtClean="0">
                <a:latin typeface="Arial"/>
                <a:cs typeface="Arial"/>
              </a:rPr>
              <a:t>ent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</a:t>
            </a:r>
            <a:r>
              <a:rPr sz="2800" spc="-25" dirty="0" smtClean="0">
                <a:latin typeface="Arial"/>
                <a:cs typeface="Arial"/>
              </a:rPr>
              <a:t>mem</a:t>
            </a:r>
            <a:r>
              <a:rPr sz="2800" spc="-15" dirty="0" smtClean="0">
                <a:latin typeface="Arial"/>
                <a:cs typeface="Arial"/>
              </a:rPr>
              <a:t>ory</a:t>
            </a:r>
            <a:r>
              <a:rPr sz="2800" spc="3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oca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by e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10" dirty="0" smtClean="0">
                <a:latin typeface="Arial"/>
                <a:cs typeface="Arial"/>
              </a:rPr>
              <a:t>er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ta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k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nter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(SP/E</a:t>
            </a:r>
            <a:r>
              <a:rPr sz="2800" spc="-3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P)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po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nt</a:t>
            </a:r>
            <a:r>
              <a:rPr sz="2800" spc="-10" dirty="0" smtClean="0">
                <a:latin typeface="Arial"/>
                <a:cs typeface="Arial"/>
              </a:rPr>
              <a:t>er</a:t>
            </a:r>
            <a:r>
              <a:rPr sz="2800" spc="-15" dirty="0" smtClean="0">
                <a:latin typeface="Arial"/>
                <a:cs typeface="Arial"/>
              </a:rPr>
              <a:t> (B</a:t>
            </a:r>
            <a:r>
              <a:rPr sz="2800" spc="-3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/E</a:t>
            </a:r>
            <a:r>
              <a:rPr sz="2800" spc="-35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P)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2–</a:t>
            </a:r>
            <a:r>
              <a:rPr sz="3200" spc="0" dirty="0" smtClean="0">
                <a:latin typeface="Arial"/>
                <a:cs typeface="Arial"/>
              </a:rPr>
              <a:t>4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s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stem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that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contains f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ur 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80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memo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20" dirty="0" smtClean="0">
                <a:latin typeface="Arial"/>
                <a:cs typeface="Arial"/>
              </a:rPr>
              <a:t>gme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tou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ove</a:t>
            </a:r>
            <a:r>
              <a:rPr sz="2800" spc="-10" dirty="0" smtClean="0">
                <a:latin typeface="Arial"/>
                <a:cs typeface="Arial"/>
              </a:rPr>
              <a:t>rl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3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6</a:t>
            </a:r>
            <a:r>
              <a:rPr sz="2800" spc="-15" dirty="0" smtClean="0">
                <a:latin typeface="Arial"/>
                <a:cs typeface="Arial"/>
              </a:rPr>
              <a:t>4</a:t>
            </a:r>
            <a:r>
              <a:rPr sz="2800" spc="-20" dirty="0" smtClean="0">
                <a:latin typeface="Arial"/>
                <a:cs typeface="Arial"/>
              </a:rPr>
              <a:t>K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329"/>
              </a:lnSpc>
            </a:pP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tes 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memo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ot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q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ire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for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20" dirty="0" smtClean="0">
                <a:latin typeface="Arial"/>
                <a:cs typeface="Arial"/>
              </a:rPr>
              <a:t>gm</a:t>
            </a:r>
            <a:r>
              <a:rPr sz="2800" spc="-15" dirty="0" smtClean="0">
                <a:latin typeface="Arial"/>
                <a:cs typeface="Arial"/>
              </a:rPr>
              <a:t>ent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130175"/>
            <a:ext cx="8239759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282065" algn="l"/>
              </a:tabLst>
            </a:pPr>
            <a:r>
              <a:rPr sz="1800" b="1" dirty="0" smtClean="0">
                <a:latin typeface="Arial"/>
                <a:cs typeface="Arial"/>
              </a:rPr>
              <a:t>F</a:t>
            </a:r>
            <a:r>
              <a:rPr sz="1800" b="1" spc="5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g</a:t>
            </a:r>
            <a:r>
              <a:rPr sz="1800" b="1" spc="5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re</a:t>
            </a:r>
            <a:r>
              <a:rPr sz="1800" b="1" spc="-15" dirty="0" smtClean="0">
                <a:latin typeface="Arial"/>
                <a:cs typeface="Arial"/>
              </a:rPr>
              <a:t> </a:t>
            </a:r>
            <a:r>
              <a:rPr sz="1800" b="1" spc="-5" dirty="0" smtClean="0">
                <a:latin typeface="Arial"/>
                <a:cs typeface="Arial"/>
              </a:rPr>
              <a:t>2–</a:t>
            </a:r>
            <a:r>
              <a:rPr sz="1800" b="1" spc="0" dirty="0" smtClean="0">
                <a:latin typeface="Arial"/>
                <a:cs typeface="Arial"/>
              </a:rPr>
              <a:t>4	</a:t>
            </a:r>
            <a:r>
              <a:rPr sz="1800" spc="0" dirty="0" smtClean="0">
                <a:latin typeface="Arial"/>
                <a:cs typeface="Arial"/>
              </a:rPr>
              <a:t>A mem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ry s</a:t>
            </a:r>
            <a:r>
              <a:rPr sz="1800" spc="-2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stem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sh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5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pl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cem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nt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of fo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r memory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se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me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5131" y="914400"/>
            <a:ext cx="2906268" cy="5027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05654" y="874521"/>
            <a:ext cx="3573779" cy="850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80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nk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20" dirty="0" smtClean="0">
                <a:latin typeface="Arial"/>
                <a:cs typeface="Arial"/>
              </a:rPr>
              <a:t>gm</a:t>
            </a:r>
            <a:r>
              <a:rPr sz="2800" spc="-15" dirty="0" smtClean="0">
                <a:latin typeface="Arial"/>
                <a:cs typeface="Arial"/>
              </a:rPr>
              <a:t>ents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</a:t>
            </a:r>
            <a:endParaRPr sz="2800">
              <a:latin typeface="Arial"/>
              <a:cs typeface="Arial"/>
            </a:endParaRPr>
          </a:p>
          <a:p>
            <a:pPr marL="299085">
              <a:lnSpc>
                <a:spcPts val="3329"/>
              </a:lnSpc>
            </a:pPr>
            <a:r>
              <a:rPr sz="2800" spc="-15" dirty="0" smtClean="0">
                <a:latin typeface="Arial"/>
                <a:cs typeface="Arial"/>
              </a:rPr>
              <a:t>windo</a:t>
            </a:r>
            <a:r>
              <a:rPr sz="2800" spc="-20" dirty="0" smtClean="0">
                <a:latin typeface="Arial"/>
                <a:cs typeface="Arial"/>
              </a:rPr>
              <a:t>ws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tha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be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33</a:t>
            </a:fld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05654" y="1728342"/>
            <a:ext cx="3777615" cy="34499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marR="134620" algn="just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ny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ea</a:t>
            </a:r>
            <a:r>
              <a:rPr sz="2800" spc="-15" dirty="0" smtClean="0">
                <a:latin typeface="Arial"/>
                <a:cs typeface="Arial"/>
              </a:rPr>
              <a:t> 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memo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cess da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ode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3"/>
              </a:spcBef>
            </a:pPr>
            <a:endParaRPr sz="650"/>
          </a:p>
          <a:p>
            <a:pPr marL="299085" marR="213360" indent="-287020" algn="just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pr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am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e mo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f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or 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x se</a:t>
            </a:r>
            <a:r>
              <a:rPr sz="2800" spc="-20" dirty="0" smtClean="0">
                <a:latin typeface="Arial"/>
                <a:cs typeface="Arial"/>
              </a:rPr>
              <a:t>gme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ts,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45"/>
              </a:spcBef>
              <a:buClr>
                <a:srgbClr val="0D4000"/>
              </a:buClr>
              <a:buFont typeface="Arial"/>
              <a:buChar char="–"/>
            </a:pPr>
            <a:endParaRPr sz="550"/>
          </a:p>
          <a:p>
            <a:pPr marL="698500" marR="12700" lvl="1" indent="-2286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698500" algn="l"/>
              </a:tabLst>
            </a:pPr>
            <a:r>
              <a:rPr sz="2400" spc="0" dirty="0" smtClean="0">
                <a:latin typeface="Arial"/>
                <a:cs typeface="Arial"/>
              </a:rPr>
              <a:t>but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on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y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access four or six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segments at a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me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130175"/>
            <a:ext cx="8112759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282065" algn="l"/>
              </a:tabLst>
            </a:pPr>
            <a:r>
              <a:rPr sz="1800" b="1" dirty="0" smtClean="0">
                <a:latin typeface="Arial"/>
                <a:cs typeface="Arial"/>
              </a:rPr>
              <a:t>F</a:t>
            </a:r>
            <a:r>
              <a:rPr sz="1800" b="1" spc="5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g</a:t>
            </a:r>
            <a:r>
              <a:rPr sz="1800" b="1" spc="5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re</a:t>
            </a:r>
            <a:r>
              <a:rPr sz="1800" b="1" spc="-15" dirty="0" smtClean="0">
                <a:latin typeface="Arial"/>
                <a:cs typeface="Arial"/>
              </a:rPr>
              <a:t> </a:t>
            </a:r>
            <a:r>
              <a:rPr sz="1800" b="1" spc="-5" dirty="0" smtClean="0">
                <a:latin typeface="Arial"/>
                <a:cs typeface="Arial"/>
              </a:rPr>
              <a:t>2–</a:t>
            </a:r>
            <a:r>
              <a:rPr sz="1800" b="1" spc="0" dirty="0" smtClean="0">
                <a:latin typeface="Arial"/>
                <a:cs typeface="Arial"/>
              </a:rPr>
              <a:t>5	</a:t>
            </a:r>
            <a:r>
              <a:rPr sz="1800" spc="0" dirty="0" smtClean="0">
                <a:latin typeface="Arial"/>
                <a:cs typeface="Arial"/>
              </a:rPr>
              <a:t>An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ic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tion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gr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tai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c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ta, 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stack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se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me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l</a:t>
            </a:r>
            <a:r>
              <a:rPr sz="1800" spc="-15" dirty="0" smtClean="0">
                <a:latin typeface="Arial"/>
                <a:cs typeface="Arial"/>
              </a:rPr>
              <a:t>o</a:t>
            </a:r>
            <a:r>
              <a:rPr sz="1800" spc="-10" dirty="0" smtClean="0">
                <a:latin typeface="Arial"/>
                <a:cs typeface="Arial"/>
              </a:rPr>
              <a:t>ade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5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to a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DOS s</a:t>
            </a:r>
            <a:r>
              <a:rPr sz="1800" spc="-30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stem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30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" y="914400"/>
            <a:ext cx="3276600" cy="502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17975" y="874521"/>
            <a:ext cx="4811395" cy="4874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marR="12700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pr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am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 memory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by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DOS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loa</a:t>
            </a:r>
            <a:r>
              <a:rPr sz="2800" spc="-20" dirty="0" smtClean="0">
                <a:latin typeface="Arial"/>
                <a:cs typeface="Arial"/>
              </a:rPr>
              <a:t>ded</a:t>
            </a:r>
            <a:r>
              <a:rPr sz="2800" spc="-10" dirty="0" smtClean="0">
                <a:latin typeface="Arial"/>
                <a:cs typeface="Arial"/>
              </a:rPr>
              <a:t>  in 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T</a:t>
            </a:r>
            <a:r>
              <a:rPr sz="2800" spc="-235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rst</a:t>
            </a:r>
            <a:r>
              <a:rPr sz="2800" spc="-15" dirty="0" smtClean="0">
                <a:latin typeface="Arial"/>
                <a:cs typeface="Arial"/>
              </a:rPr>
              <a:t> a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mem</a:t>
            </a:r>
            <a:r>
              <a:rPr sz="2800" spc="-15" dirty="0" smtClean="0">
                <a:latin typeface="Arial"/>
                <a:cs typeface="Arial"/>
              </a:rPr>
              <a:t>ory above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iv</a:t>
            </a:r>
            <a:r>
              <a:rPr sz="2800" spc="-15" dirty="0" smtClean="0">
                <a:latin typeface="Arial"/>
                <a:cs typeface="Arial"/>
              </a:rPr>
              <a:t>ers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othe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4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T</a:t>
            </a:r>
            <a:r>
              <a:rPr sz="2800" spc="-240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 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ms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2990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cated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by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30" dirty="0" smtClean="0">
                <a:latin typeface="Arial"/>
                <a:cs typeface="Arial"/>
              </a:rPr>
              <a:t> </a:t>
            </a:r>
            <a:r>
              <a:rPr sz="2800" b="1" spc="-10" dirty="0" smtClean="0">
                <a:latin typeface="Arial"/>
                <a:cs typeface="Arial"/>
              </a:rPr>
              <a:t>fre</a:t>
            </a:r>
            <a:r>
              <a:rPr sz="2800" b="1" spc="-15" dirty="0" smtClean="0">
                <a:latin typeface="Arial"/>
                <a:cs typeface="Arial"/>
              </a:rPr>
              <a:t>e-</a:t>
            </a:r>
            <a:endParaRPr sz="2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800" b="1" spc="-20" dirty="0" smtClean="0">
                <a:latin typeface="Arial"/>
                <a:cs typeface="Arial"/>
              </a:rPr>
              <a:t>p</a:t>
            </a:r>
            <a:r>
              <a:rPr sz="2800" b="1" spc="-35" dirty="0" smtClean="0">
                <a:latin typeface="Arial"/>
                <a:cs typeface="Arial"/>
              </a:rPr>
              <a:t>o</a:t>
            </a:r>
            <a:r>
              <a:rPr sz="2800" b="1" spc="-15" dirty="0" smtClean="0">
                <a:latin typeface="Arial"/>
                <a:cs typeface="Arial"/>
              </a:rPr>
              <a:t>inter</a:t>
            </a:r>
            <a:r>
              <a:rPr sz="2800" b="1" spc="2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main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ain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3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by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D</a:t>
            </a:r>
            <a:r>
              <a:rPr sz="2800" spc="-3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4"/>
              </a:spcBef>
            </a:pPr>
            <a:endParaRPr sz="650"/>
          </a:p>
          <a:p>
            <a:pPr marL="299085" marR="24130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 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 au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omat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ca</a:t>
            </a:r>
            <a:r>
              <a:rPr sz="2800" spc="-10" dirty="0" smtClean="0">
                <a:latin typeface="Arial"/>
                <a:cs typeface="Arial"/>
              </a:rPr>
              <a:t>lly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by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b="1" spc="-15" dirty="0" smtClean="0">
                <a:latin typeface="Arial"/>
                <a:cs typeface="Arial"/>
              </a:rPr>
              <a:t>pro</a:t>
            </a:r>
            <a:r>
              <a:rPr sz="2800" b="1" spc="-30" dirty="0" smtClean="0">
                <a:latin typeface="Arial"/>
                <a:cs typeface="Arial"/>
              </a:rPr>
              <a:t>g</a:t>
            </a:r>
            <a:r>
              <a:rPr sz="2800" b="1" spc="-15" dirty="0" smtClean="0">
                <a:latin typeface="Arial"/>
                <a:cs typeface="Arial"/>
              </a:rPr>
              <a:t>ra</a:t>
            </a:r>
            <a:r>
              <a:rPr sz="2800" b="1" spc="-25" dirty="0" smtClean="0">
                <a:latin typeface="Arial"/>
                <a:cs typeface="Arial"/>
              </a:rPr>
              <a:t>m</a:t>
            </a:r>
            <a:r>
              <a:rPr sz="2800" b="1" spc="10" dirty="0" smtClean="0">
                <a:latin typeface="Arial"/>
                <a:cs typeface="Arial"/>
              </a:rPr>
              <a:t> </a:t>
            </a:r>
            <a:r>
              <a:rPr sz="2800" b="1" spc="-15" dirty="0" smtClean="0">
                <a:latin typeface="Arial"/>
                <a:cs typeface="Arial"/>
              </a:rPr>
              <a:t>loader</a:t>
            </a:r>
            <a:r>
              <a:rPr sz="2800" b="1" spc="3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within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DOS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34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ct val="100000"/>
              </a:lnSpc>
            </a:pPr>
            <a:r>
              <a:rPr sz="4000" b="1" spc="-25" dirty="0" smtClean="0">
                <a:latin typeface="Arial"/>
                <a:cs typeface="Arial"/>
              </a:rPr>
              <a:t>Se</a:t>
            </a:r>
            <a:r>
              <a:rPr sz="4000" b="1" spc="-40" dirty="0" smtClean="0">
                <a:latin typeface="Arial"/>
                <a:cs typeface="Arial"/>
              </a:rPr>
              <a:t>g</a:t>
            </a:r>
            <a:r>
              <a:rPr sz="4000" b="1" spc="-30" dirty="0" smtClean="0">
                <a:latin typeface="Arial"/>
                <a:cs typeface="Arial"/>
              </a:rPr>
              <a:t>me</a:t>
            </a:r>
            <a:r>
              <a:rPr sz="4000" b="1" spc="-40" dirty="0" smtClean="0">
                <a:latin typeface="Arial"/>
                <a:cs typeface="Arial"/>
              </a:rPr>
              <a:t>n</a:t>
            </a:r>
            <a:r>
              <a:rPr sz="4000" b="1" spc="-15" dirty="0" smtClean="0">
                <a:latin typeface="Arial"/>
                <a:cs typeface="Arial"/>
              </a:rPr>
              <a:t>t</a:t>
            </a:r>
            <a:r>
              <a:rPr sz="4000" b="1" spc="20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and</a:t>
            </a:r>
            <a:r>
              <a:rPr sz="4000" b="1" spc="-20" dirty="0" smtClean="0">
                <a:latin typeface="Arial"/>
                <a:cs typeface="Arial"/>
              </a:rPr>
              <a:t> Offset</a:t>
            </a:r>
            <a:r>
              <a:rPr sz="4000" b="1" spc="30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A</a:t>
            </a:r>
            <a:r>
              <a:rPr sz="4000" b="1" spc="-40" dirty="0" smtClean="0">
                <a:latin typeface="Arial"/>
                <a:cs typeface="Arial"/>
              </a:rPr>
              <a:t>d</a:t>
            </a:r>
            <a:r>
              <a:rPr sz="4000" b="1" spc="-20" dirty="0" smtClean="0">
                <a:latin typeface="Arial"/>
                <a:cs typeface="Arial"/>
              </a:rPr>
              <a:t>dressi</a:t>
            </a:r>
            <a:r>
              <a:rPr sz="4000" b="1" spc="-45" dirty="0" smtClean="0">
                <a:latin typeface="Arial"/>
                <a:cs typeface="Arial"/>
              </a:rPr>
              <a:t>n</a:t>
            </a:r>
            <a:r>
              <a:rPr sz="4000" b="1" spc="-25" dirty="0" smtClean="0">
                <a:latin typeface="Arial"/>
                <a:cs typeface="Arial"/>
              </a:rPr>
              <a:t>g</a:t>
            </a:r>
            <a:endParaRPr sz="4000">
              <a:latin typeface="Arial"/>
              <a:cs typeface="Arial"/>
            </a:endParaRPr>
          </a:p>
          <a:p>
            <a:pPr marL="118745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Scheme</a:t>
            </a:r>
            <a:r>
              <a:rPr sz="4000" b="1" spc="10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Allows</a:t>
            </a:r>
            <a:r>
              <a:rPr sz="4000" b="1" spc="10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Relocation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35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632965"/>
            <a:ext cx="8622030" cy="4093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Se</a:t>
            </a:r>
            <a:r>
              <a:rPr sz="3200" spc="-2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10" dirty="0" smtClean="0">
                <a:latin typeface="Arial"/>
                <a:cs typeface="Arial"/>
              </a:rPr>
              <a:t> p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fset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ssing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ws D</a:t>
            </a:r>
            <a:r>
              <a:rPr sz="3200" spc="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ocat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355600" marR="3048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rel</a:t>
            </a:r>
            <a:r>
              <a:rPr sz="3200" b="1" spc="-15" dirty="0" smtClean="0">
                <a:latin typeface="Arial"/>
                <a:cs typeface="Arial"/>
              </a:rPr>
              <a:t>o</a:t>
            </a:r>
            <a:r>
              <a:rPr sz="3200" b="1" spc="0" dirty="0" smtClean="0">
                <a:latin typeface="Arial"/>
                <a:cs typeface="Arial"/>
              </a:rPr>
              <a:t>c</a:t>
            </a:r>
            <a:r>
              <a:rPr sz="3200" b="1" spc="-15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tab</a:t>
            </a:r>
            <a:r>
              <a:rPr sz="3200" b="1" spc="-15" dirty="0" smtClean="0">
                <a:latin typeface="Arial"/>
                <a:cs typeface="Arial"/>
              </a:rPr>
              <a:t>l</a:t>
            </a:r>
            <a:r>
              <a:rPr sz="3200" b="1" spc="0" dirty="0" smtClean="0">
                <a:latin typeface="Arial"/>
                <a:cs typeface="Arial"/>
              </a:rPr>
              <a:t>e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progr</a:t>
            </a:r>
            <a:r>
              <a:rPr sz="3200" b="1" spc="-20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m</a:t>
            </a:r>
            <a:r>
              <a:rPr sz="3200" b="1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o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 pl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ny ar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xecuted with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cha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Relo</a:t>
            </a:r>
            <a:r>
              <a:rPr sz="3200" b="1" spc="-10" dirty="0" smtClean="0">
                <a:latin typeface="Arial"/>
                <a:cs typeface="Arial"/>
              </a:rPr>
              <a:t>c</a:t>
            </a:r>
            <a:r>
              <a:rPr sz="3200" b="1" spc="0" dirty="0" smtClean="0">
                <a:latin typeface="Arial"/>
                <a:cs typeface="Arial"/>
              </a:rPr>
              <a:t>at</a:t>
            </a:r>
            <a:r>
              <a:rPr sz="3200" b="1" spc="-10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ble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data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aced 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rea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 cha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261111"/>
            <a:ext cx="8488680" cy="5569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21399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Bec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use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</a:t>
            </a:r>
            <a:r>
              <a:rPr sz="3200" spc="-2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ssed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segm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fset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 segm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ved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 pl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stem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cha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f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of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set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709295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Only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 must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cha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 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w ar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2700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Win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ows </a:t>
            </a:r>
            <a:r>
              <a:rPr sz="3200" spc="-2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rams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written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assumi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first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ava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la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code 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36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143635" algn="l"/>
              </a:tabLst>
            </a:pPr>
            <a:r>
              <a:rPr sz="4000" b="1" spc="-30" dirty="0" smtClean="0">
                <a:latin typeface="Arial"/>
                <a:cs typeface="Arial"/>
              </a:rPr>
              <a:t>2–</a:t>
            </a:r>
            <a:r>
              <a:rPr sz="4000" b="1" spc="-25" dirty="0" smtClean="0">
                <a:latin typeface="Arial"/>
                <a:cs typeface="Arial"/>
              </a:rPr>
              <a:t>3	INT</a:t>
            </a:r>
            <a:r>
              <a:rPr sz="4000" b="1" spc="-50" dirty="0" smtClean="0">
                <a:latin typeface="Arial"/>
                <a:cs typeface="Arial"/>
              </a:rPr>
              <a:t>R</a:t>
            </a:r>
            <a:r>
              <a:rPr sz="4000" b="1" spc="-35" dirty="0" smtClean="0">
                <a:latin typeface="Arial"/>
                <a:cs typeface="Arial"/>
              </a:rPr>
              <a:t>O</a:t>
            </a:r>
            <a:r>
              <a:rPr sz="4000" b="1" spc="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TO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P</a:t>
            </a:r>
            <a:r>
              <a:rPr sz="4000" b="1" spc="-50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OT</a:t>
            </a:r>
            <a:r>
              <a:rPr sz="4000" b="1" spc="-45" dirty="0" smtClean="0">
                <a:latin typeface="Arial"/>
                <a:cs typeface="Arial"/>
              </a:rPr>
              <a:t>E</a:t>
            </a:r>
            <a:r>
              <a:rPr sz="4000" b="1" spc="-30" dirty="0" smtClean="0">
                <a:latin typeface="Arial"/>
                <a:cs typeface="Arial"/>
              </a:rPr>
              <a:t>C</a:t>
            </a:r>
            <a:r>
              <a:rPr sz="4000" b="1" spc="-40" dirty="0" smtClean="0">
                <a:latin typeface="Arial"/>
                <a:cs typeface="Arial"/>
              </a:rPr>
              <a:t>T</a:t>
            </a:r>
            <a:r>
              <a:rPr sz="4000" b="1" spc="-30" dirty="0" smtClean="0">
                <a:latin typeface="Arial"/>
                <a:cs typeface="Arial"/>
              </a:rPr>
              <a:t>ED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35" dirty="0" smtClean="0">
                <a:latin typeface="Arial"/>
                <a:cs typeface="Arial"/>
              </a:rPr>
              <a:t>MO</a:t>
            </a:r>
            <a:r>
              <a:rPr sz="4000" b="1" spc="-50" dirty="0" smtClean="0">
                <a:latin typeface="Arial"/>
                <a:cs typeface="Arial"/>
              </a:rPr>
              <a:t>D</a:t>
            </a:r>
            <a:r>
              <a:rPr sz="4000" b="1" spc="-30" dirty="0" smtClean="0">
                <a:latin typeface="Arial"/>
                <a:cs typeface="Arial"/>
              </a:rPr>
              <a:t>E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ts val="4760"/>
              </a:lnSpc>
            </a:pPr>
            <a:r>
              <a:rPr sz="4000" b="1" spc="-35" dirty="0" smtClean="0">
                <a:latin typeface="Arial"/>
                <a:cs typeface="Arial"/>
              </a:rPr>
              <a:t>MEMO</a:t>
            </a:r>
            <a:r>
              <a:rPr sz="4000" b="1" spc="-50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r>
              <a:rPr sz="4000" b="1" spc="30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AD</a:t>
            </a:r>
            <a:r>
              <a:rPr sz="4000" b="1" spc="-50" dirty="0" smtClean="0">
                <a:latin typeface="Arial"/>
                <a:cs typeface="Arial"/>
              </a:rPr>
              <a:t>D</a:t>
            </a:r>
            <a:r>
              <a:rPr sz="4000" b="1" spc="-30" dirty="0" smtClean="0">
                <a:latin typeface="Arial"/>
                <a:cs typeface="Arial"/>
              </a:rPr>
              <a:t>RESSING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37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632965"/>
            <a:ext cx="8627110" cy="419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Al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ows access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d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cat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within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&amp;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ve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first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M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yte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Prot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ct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d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mo</a:t>
            </a:r>
            <a:r>
              <a:rPr sz="3200" b="1" spc="-10" dirty="0" smtClean="0">
                <a:latin typeface="Arial"/>
                <a:cs typeface="Arial"/>
              </a:rPr>
              <a:t>d</a:t>
            </a:r>
            <a:r>
              <a:rPr sz="3200" b="1" spc="0" dirty="0" smtClean="0">
                <a:latin typeface="Arial"/>
                <a:cs typeface="Arial"/>
              </a:rPr>
              <a:t>e</a:t>
            </a:r>
            <a:r>
              <a:rPr sz="3200" b="1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wh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ws 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37528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se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 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s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l</a:t>
            </a:r>
            <a:r>
              <a:rPr sz="3200" b="1" spc="-10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ctor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cts a 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rip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from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escriptor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de</a:t>
            </a:r>
            <a:r>
              <a:rPr sz="3200" b="1" spc="-15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criptor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rib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seg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-5" dirty="0" smtClean="0">
                <a:latin typeface="Arial"/>
                <a:cs typeface="Arial"/>
              </a:rPr>
              <a:t>t’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cati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,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ccess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ri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20" dirty="0" smtClean="0">
                <a:latin typeface="Arial"/>
                <a:cs typeface="Arial"/>
              </a:rPr>
              <a:t>Select</a:t>
            </a:r>
            <a:r>
              <a:rPr sz="4000" b="1" spc="-45" dirty="0" smtClean="0">
                <a:latin typeface="Arial"/>
                <a:cs typeface="Arial"/>
              </a:rPr>
              <a:t>o</a:t>
            </a:r>
            <a:r>
              <a:rPr sz="4000" b="1" spc="-20" dirty="0" smtClean="0">
                <a:latin typeface="Arial"/>
                <a:cs typeface="Arial"/>
              </a:rPr>
              <a:t>rs</a:t>
            </a:r>
            <a:r>
              <a:rPr sz="4000" b="1" spc="20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and</a:t>
            </a:r>
            <a:r>
              <a:rPr sz="4000" b="1" spc="-20" dirty="0" smtClean="0">
                <a:latin typeface="Arial"/>
                <a:cs typeface="Arial"/>
              </a:rPr>
              <a:t> Descript</a:t>
            </a:r>
            <a:r>
              <a:rPr sz="4000" b="1" spc="-45" dirty="0" smtClean="0">
                <a:latin typeface="Arial"/>
                <a:cs typeface="Arial"/>
              </a:rPr>
              <a:t>o</a:t>
            </a:r>
            <a:r>
              <a:rPr sz="4000" b="1" spc="-20" dirty="0" smtClean="0">
                <a:latin typeface="Arial"/>
                <a:cs typeface="Arial"/>
              </a:rPr>
              <a:t>rs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38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420735" cy="50330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5715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de</a:t>
            </a:r>
            <a:r>
              <a:rPr sz="3200" b="1" spc="-15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criptor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loca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 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&amp; describ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cati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,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 access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rig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ts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of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819</a:t>
            </a:r>
            <a:r>
              <a:rPr sz="2800" spc="-20" dirty="0" smtClean="0">
                <a:latin typeface="Arial"/>
                <a:cs typeface="Arial"/>
              </a:rPr>
              <a:t>2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escr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0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 </a:t>
            </a:r>
            <a:r>
              <a:rPr sz="2800" spc="-10" dirty="0" smtClean="0">
                <a:latin typeface="Arial"/>
                <a:cs typeface="Arial"/>
              </a:rPr>
              <a:t>fro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two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tables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ip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ors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tect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e,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se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 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cati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sy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 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code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4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91770" indent="-342900">
              <a:lnSpc>
                <a:spcPct val="100099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irectly,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still se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ects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 segm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ot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ctly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 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7048500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Glob</a:t>
            </a:r>
            <a:r>
              <a:rPr sz="3200" b="1" spc="-15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l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d</a:t>
            </a:r>
            <a:r>
              <a:rPr sz="3200" b="1" spc="-10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s</a:t>
            </a:r>
            <a:r>
              <a:rPr sz="3200" b="1" spc="-15" dirty="0" smtClean="0">
                <a:latin typeface="Arial"/>
                <a:cs typeface="Arial"/>
              </a:rPr>
              <a:t>c</a:t>
            </a:r>
            <a:r>
              <a:rPr sz="3200" b="1" spc="0" dirty="0" smtClean="0">
                <a:latin typeface="Arial"/>
                <a:cs typeface="Arial"/>
              </a:rPr>
              <a:t>riptors</a:t>
            </a:r>
            <a:r>
              <a:rPr sz="3200" b="1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conta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 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ply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progr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39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34261"/>
            <a:ext cx="8270875" cy="4864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Lo</a:t>
            </a:r>
            <a:r>
              <a:rPr sz="3200" b="1" spc="-15" dirty="0" smtClean="0">
                <a:latin typeface="Arial"/>
                <a:cs typeface="Arial"/>
              </a:rPr>
              <a:t>c</a:t>
            </a:r>
            <a:r>
              <a:rPr sz="3200" b="1" spc="0" dirty="0" smtClean="0">
                <a:latin typeface="Arial"/>
                <a:cs typeface="Arial"/>
              </a:rPr>
              <a:t>al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d</a:t>
            </a:r>
            <a:r>
              <a:rPr sz="3200" b="1" spc="-10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s</a:t>
            </a:r>
            <a:r>
              <a:rPr sz="3200" b="1" spc="-15" dirty="0" smtClean="0">
                <a:latin typeface="Arial"/>
                <a:cs typeface="Arial"/>
              </a:rPr>
              <a:t>c</a:t>
            </a:r>
            <a:r>
              <a:rPr sz="3200" b="1" spc="0" dirty="0" smtClean="0">
                <a:latin typeface="Arial"/>
                <a:cs typeface="Arial"/>
              </a:rPr>
              <a:t>riptors</a:t>
            </a:r>
            <a:r>
              <a:rPr sz="3200" b="1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usu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lly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pl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cati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756285" marR="12700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gl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ptor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might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45" dirty="0" smtClean="0">
                <a:latin typeface="Arial"/>
                <a:cs typeface="Arial"/>
              </a:rPr>
              <a:t> </a:t>
            </a:r>
            <a:r>
              <a:rPr sz="2800" b="1" spc="-20" dirty="0" smtClean="0">
                <a:latin typeface="Arial"/>
                <a:cs typeface="Arial"/>
              </a:rPr>
              <a:t>s</a:t>
            </a:r>
            <a:r>
              <a:rPr sz="2800" b="1" spc="-50" dirty="0" smtClean="0">
                <a:latin typeface="Arial"/>
                <a:cs typeface="Arial"/>
              </a:rPr>
              <a:t>y</a:t>
            </a:r>
            <a:r>
              <a:rPr sz="2800" b="1" spc="-20" dirty="0" smtClean="0">
                <a:latin typeface="Arial"/>
                <a:cs typeface="Arial"/>
              </a:rPr>
              <a:t>s</a:t>
            </a:r>
            <a:r>
              <a:rPr sz="2800" b="1" spc="-5" dirty="0" smtClean="0">
                <a:latin typeface="Arial"/>
                <a:cs typeface="Arial"/>
              </a:rPr>
              <a:t>t</a:t>
            </a:r>
            <a:r>
              <a:rPr sz="2800" b="1" spc="-25" dirty="0" smtClean="0">
                <a:latin typeface="Arial"/>
                <a:cs typeface="Arial"/>
              </a:rPr>
              <a:t>em</a:t>
            </a:r>
            <a:r>
              <a:rPr sz="2800" b="1" spc="-15" dirty="0" smtClean="0">
                <a:latin typeface="Arial"/>
                <a:cs typeface="Arial"/>
              </a:rPr>
              <a:t> desc</a:t>
            </a:r>
            <a:r>
              <a:rPr sz="2800" b="1" spc="-10" dirty="0" smtClean="0">
                <a:latin typeface="Arial"/>
                <a:cs typeface="Arial"/>
              </a:rPr>
              <a:t>r</a:t>
            </a:r>
            <a:r>
              <a:rPr sz="2800" b="1" spc="-15" dirty="0" smtClean="0">
                <a:latin typeface="Arial"/>
                <a:cs typeface="Arial"/>
              </a:rPr>
              <a:t>iptor,</a:t>
            </a:r>
            <a:r>
              <a:rPr sz="2800" b="1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oca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ip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40" dirty="0" smtClean="0">
                <a:latin typeface="Arial"/>
                <a:cs typeface="Arial"/>
              </a:rPr>
              <a:t> </a:t>
            </a:r>
            <a:r>
              <a:rPr sz="2800" b="1" spc="-15" dirty="0" smtClean="0">
                <a:latin typeface="Arial"/>
                <a:cs typeface="Arial"/>
              </a:rPr>
              <a:t>applica</a:t>
            </a:r>
            <a:r>
              <a:rPr sz="2800" b="1" spc="-5" dirty="0" smtClean="0">
                <a:latin typeface="Arial"/>
                <a:cs typeface="Arial"/>
              </a:rPr>
              <a:t>t</a:t>
            </a:r>
            <a:r>
              <a:rPr sz="2800" b="1" spc="-15" dirty="0" smtClean="0">
                <a:latin typeface="Arial"/>
                <a:cs typeface="Arial"/>
              </a:rPr>
              <a:t>ion descriptor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2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2–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form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 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riptor</a:t>
            </a:r>
            <a:endParaRPr sz="3200">
              <a:latin typeface="Arial"/>
              <a:cs typeface="Arial"/>
            </a:endParaRPr>
          </a:p>
          <a:p>
            <a:pPr marR="1673225" algn="ctr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8028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-5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8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ach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crip</a:t>
            </a:r>
            <a:r>
              <a:rPr sz="2800" spc="-15" dirty="0" smtClean="0">
                <a:latin typeface="Arial"/>
                <a:cs typeface="Arial"/>
              </a:rPr>
              <a:t>tor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8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tes in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gth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global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oca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ip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tables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  <a:p>
            <a:pPr marR="1692275" algn="ctr">
              <a:lnSpc>
                <a:spcPts val="3329"/>
              </a:lnSpc>
            </a:pPr>
            <a:r>
              <a:rPr sz="2800" spc="-20" dirty="0" smtClean="0">
                <a:latin typeface="Arial"/>
                <a:cs typeface="Arial"/>
              </a:rPr>
              <a:t>ma</a:t>
            </a:r>
            <a:r>
              <a:rPr sz="2800" spc="-10" dirty="0" smtClean="0">
                <a:latin typeface="Arial"/>
                <a:cs typeface="Arial"/>
              </a:rPr>
              <a:t>x</a:t>
            </a:r>
            <a:r>
              <a:rPr sz="2800" spc="-20" dirty="0" smtClean="0">
                <a:latin typeface="Arial"/>
                <a:cs typeface="Arial"/>
              </a:rPr>
              <a:t>imum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64</a:t>
            </a:r>
            <a:r>
              <a:rPr sz="2800" spc="-20" dirty="0" smtClean="0">
                <a:latin typeface="Arial"/>
                <a:cs typeface="Arial"/>
              </a:rPr>
              <a:t>K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tes in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gth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292" rIns="0" bIns="0" rtlCol="0">
            <a:noAutofit/>
          </a:bodyPr>
          <a:lstStyle/>
          <a:p>
            <a:pPr marL="889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C</a:t>
            </a:r>
            <a:r>
              <a:rPr sz="4000" b="1" spc="-40" dirty="0" smtClean="0">
                <a:latin typeface="Arial"/>
                <a:cs typeface="Arial"/>
              </a:rPr>
              <a:t>h</a:t>
            </a:r>
            <a:r>
              <a:rPr sz="4000" b="1" spc="-20" dirty="0" smtClean="0">
                <a:latin typeface="Arial"/>
                <a:cs typeface="Arial"/>
              </a:rPr>
              <a:t>apt</a:t>
            </a:r>
            <a:r>
              <a:rPr sz="4000" b="1" spc="-40" dirty="0" smtClean="0">
                <a:latin typeface="Arial"/>
                <a:cs typeface="Arial"/>
              </a:rPr>
              <a:t>e</a:t>
            </a:r>
            <a:r>
              <a:rPr sz="4000" b="1" spc="-20" dirty="0" smtClean="0">
                <a:latin typeface="Arial"/>
                <a:cs typeface="Arial"/>
              </a:rPr>
              <a:t>r</a:t>
            </a:r>
            <a:r>
              <a:rPr sz="4000" b="1" spc="2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Objectiv</a:t>
            </a:r>
            <a:r>
              <a:rPr sz="4000" b="1" spc="-40" dirty="0" smtClean="0">
                <a:latin typeface="Arial"/>
                <a:cs typeface="Arial"/>
              </a:rPr>
              <a:t>e</a:t>
            </a:r>
            <a:r>
              <a:rPr sz="4000" b="1" spc="-25" dirty="0" smtClean="0"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4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814704"/>
            <a:ext cx="8512810" cy="41954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latin typeface="Arial"/>
                <a:cs typeface="Arial"/>
              </a:rPr>
              <a:t>U</a:t>
            </a:r>
            <a:r>
              <a:rPr sz="2400" b="1" spc="-10" dirty="0" smtClean="0">
                <a:latin typeface="Arial"/>
                <a:cs typeface="Arial"/>
              </a:rPr>
              <a:t>p</a:t>
            </a:r>
            <a:r>
              <a:rPr sz="2400" b="1" spc="0" dirty="0" smtClean="0">
                <a:latin typeface="Arial"/>
                <a:cs typeface="Arial"/>
              </a:rPr>
              <a:t>on completion</a:t>
            </a:r>
            <a:r>
              <a:rPr sz="2400" b="1" spc="-4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of this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ch</a:t>
            </a:r>
            <a:r>
              <a:rPr sz="2400" b="1" spc="-10" dirty="0" smtClean="0">
                <a:latin typeface="Arial"/>
                <a:cs typeface="Arial"/>
              </a:rPr>
              <a:t>a</a:t>
            </a:r>
            <a:r>
              <a:rPr sz="2400" b="1" spc="0" dirty="0" smtClean="0">
                <a:latin typeface="Arial"/>
                <a:cs typeface="Arial"/>
              </a:rPr>
              <a:t>pte</a:t>
            </a:r>
            <a:r>
              <a:rPr sz="2400" b="1" spc="-130" dirty="0" smtClean="0">
                <a:latin typeface="Arial"/>
                <a:cs typeface="Arial"/>
              </a:rPr>
              <a:t>r</a:t>
            </a:r>
            <a:r>
              <a:rPr sz="2400" b="1" spc="0" dirty="0" smtClean="0">
                <a:latin typeface="Arial"/>
                <a:cs typeface="Arial"/>
              </a:rPr>
              <a:t>, </a:t>
            </a:r>
            <a:r>
              <a:rPr sz="2400" b="1" spc="-30" dirty="0" smtClean="0">
                <a:latin typeface="Arial"/>
                <a:cs typeface="Arial"/>
              </a:rPr>
              <a:t>y</a:t>
            </a:r>
            <a:r>
              <a:rPr sz="2400" b="1" spc="0" dirty="0" smtClean="0">
                <a:latin typeface="Arial"/>
                <a:cs typeface="Arial"/>
              </a:rPr>
              <a:t>ou</a:t>
            </a:r>
            <a:r>
              <a:rPr sz="2400" b="1" spc="5" dirty="0" smtClean="0">
                <a:latin typeface="Arial"/>
                <a:cs typeface="Arial"/>
              </a:rPr>
              <a:t> </a:t>
            </a:r>
            <a:r>
              <a:rPr sz="2400" b="1" spc="25" dirty="0" smtClean="0">
                <a:latin typeface="Arial"/>
                <a:cs typeface="Arial"/>
              </a:rPr>
              <a:t>w</a:t>
            </a:r>
            <a:r>
              <a:rPr sz="2400" b="1" spc="0" dirty="0" smtClean="0">
                <a:latin typeface="Arial"/>
                <a:cs typeface="Arial"/>
              </a:rPr>
              <a:t>ill</a:t>
            </a:r>
            <a:r>
              <a:rPr sz="2400" b="1" spc="-5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be able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to: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2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 marL="355600" marR="5334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Describe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ncti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e</a:t>
            </a:r>
            <a:r>
              <a:rPr sz="3200" spc="0" dirty="0" smtClean="0">
                <a:latin typeface="Arial"/>
                <a:cs typeface="Arial"/>
              </a:rPr>
              <a:t>ach 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-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-visible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808</a:t>
            </a:r>
            <a:r>
              <a:rPr sz="3200" spc="-15" dirty="0" smtClean="0">
                <a:latin typeface="Arial"/>
                <a:cs typeface="Arial"/>
              </a:rPr>
              <a:t>6</a:t>
            </a:r>
            <a:r>
              <a:rPr sz="3200" spc="0" dirty="0" smtClean="0">
                <a:latin typeface="Arial"/>
                <a:cs typeface="Arial"/>
              </a:rPr>
              <a:t>-Cor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2 micropr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cessor</a:t>
            </a:r>
            <a:r>
              <a:rPr sz="3200" spc="-10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incl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di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64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extensions.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71437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Deta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l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lag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 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it.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Describe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 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accessed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endParaRPr sz="3200">
              <a:latin typeface="Arial"/>
              <a:cs typeface="Arial"/>
            </a:endParaRPr>
          </a:p>
          <a:p>
            <a:pPr marR="897255" algn="ctr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ry-a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tech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iq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es.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61235" y="1025905"/>
            <a:ext cx="15748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b="1" spc="45" dirty="0" smtClean="0">
                <a:solidFill>
                  <a:srgbClr val="565656"/>
                </a:solidFill>
                <a:latin typeface="Arial"/>
                <a:cs typeface="Arial"/>
              </a:rPr>
              <a:t>31</a:t>
            </a:r>
            <a:endParaRPr sz="8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61535" y="899159"/>
            <a:ext cx="440690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 smtClean="0">
                <a:solidFill>
                  <a:srgbClr val="2F2F2F"/>
                </a:solidFill>
                <a:latin typeface="Arial"/>
                <a:cs typeface="Arial"/>
              </a:rPr>
              <a:t>80286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27011" y="1019555"/>
            <a:ext cx="110489" cy="149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215" dirty="0" smtClean="0">
                <a:solidFill>
                  <a:srgbClr val="565656"/>
                </a:solidFill>
                <a:latin typeface="Times New Roman"/>
                <a:cs typeface="Times New Roman"/>
              </a:rPr>
              <a:t>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32752" y="1780540"/>
            <a:ext cx="372745" cy="5721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78105" algn="ctr">
              <a:lnSpc>
                <a:spcPct val="100000"/>
              </a:lnSpc>
            </a:pPr>
            <a:r>
              <a:rPr sz="1100" b="1" spc="195" dirty="0" smtClean="0">
                <a:solidFill>
                  <a:srgbClr val="565656"/>
                </a:solidFill>
                <a:latin typeface="Times New Roman"/>
                <a:cs typeface="Times New Roman"/>
              </a:rPr>
              <a:t>0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25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 algn="ctr">
              <a:lnSpc>
                <a:spcPct val="100000"/>
              </a:lnSpc>
            </a:pPr>
            <a:r>
              <a:rPr sz="1100" b="1" spc="-80" dirty="0" smtClean="0">
                <a:solidFill>
                  <a:srgbClr val="565656"/>
                </a:solidFill>
                <a:latin typeface="Arial"/>
                <a:cs typeface="Arial"/>
              </a:rPr>
              <a:t>Offset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31583" y="2820923"/>
            <a:ext cx="105410" cy="149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175" dirty="0" smtClean="0">
                <a:solidFill>
                  <a:srgbClr val="414141"/>
                </a:solidFill>
                <a:latin typeface="Times New Roman"/>
                <a:cs typeface="Times New Roman"/>
              </a:rPr>
              <a:t>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32752" y="3103626"/>
            <a:ext cx="372745" cy="1050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90170" algn="ctr">
              <a:lnSpc>
                <a:spcPct val="100000"/>
              </a:lnSpc>
            </a:pPr>
            <a:r>
              <a:rPr sz="1050" b="1" spc="125" dirty="0" smtClean="0">
                <a:solidFill>
                  <a:srgbClr val="565656"/>
                </a:solidFill>
                <a:latin typeface="Times New Roman"/>
                <a:cs typeface="Times New Roman"/>
              </a:rPr>
              <a:t>4</a:t>
            </a:r>
            <a:endParaRPr sz="105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5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R="75565" algn="ctr">
              <a:lnSpc>
                <a:spcPct val="100000"/>
              </a:lnSpc>
            </a:pPr>
            <a:r>
              <a:rPr sz="1050" b="1" spc="180" dirty="0" smtClean="0">
                <a:solidFill>
                  <a:srgbClr val="565656"/>
                </a:solidFill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6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 algn="ctr">
              <a:lnSpc>
                <a:spcPct val="100000"/>
              </a:lnSpc>
            </a:pPr>
            <a:r>
              <a:rPr sz="1100" b="1" spc="-80" dirty="0" smtClean="0">
                <a:solidFill>
                  <a:srgbClr val="565656"/>
                </a:solidFill>
                <a:latin typeface="Arial"/>
                <a:cs typeface="Arial"/>
              </a:rPr>
              <a:t>Offset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31583" y="4622292"/>
            <a:ext cx="105410" cy="149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175" dirty="0" smtClean="0">
                <a:solidFill>
                  <a:srgbClr val="414141"/>
                </a:solidFill>
                <a:latin typeface="Times New Roman"/>
                <a:cs typeface="Times New Roman"/>
              </a:rPr>
              <a:t>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32752" y="4904994"/>
            <a:ext cx="373380" cy="1050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00965" algn="ctr">
              <a:lnSpc>
                <a:spcPct val="100000"/>
              </a:lnSpc>
            </a:pPr>
            <a:r>
              <a:rPr sz="1050" b="1" spc="-15" dirty="0" smtClean="0">
                <a:solidFill>
                  <a:srgbClr val="565656"/>
                </a:solidFill>
                <a:latin typeface="Arial"/>
                <a:cs typeface="Arial"/>
              </a:rPr>
              <a:t>4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5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R="76200" algn="ctr">
              <a:lnSpc>
                <a:spcPct val="100000"/>
              </a:lnSpc>
            </a:pPr>
            <a:r>
              <a:rPr sz="1050" b="1" spc="180" dirty="0" smtClean="0">
                <a:solidFill>
                  <a:srgbClr val="6B6B6B"/>
                </a:solidFill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5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 algn="ctr">
              <a:lnSpc>
                <a:spcPct val="100000"/>
              </a:lnSpc>
            </a:pPr>
            <a:r>
              <a:rPr sz="1100" b="1" spc="-120" dirty="0" smtClean="0">
                <a:solidFill>
                  <a:srgbClr val="565656"/>
                </a:solidFill>
                <a:latin typeface="Arial"/>
                <a:cs typeface="Arial"/>
              </a:rPr>
              <a:t>OUsot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14141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00" i="1" spc="80" dirty="0" smtClean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800" i="1" spc="100" dirty="0" smtClean="0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sz="800" i="1" spc="95" dirty="0" smtClean="0">
                <a:solidFill>
                  <a:srgbClr val="1D1C1D"/>
                </a:solidFill>
                <a:latin typeface="Arial"/>
                <a:cs typeface="Arial"/>
              </a:rPr>
              <a:t>d</a:t>
            </a:r>
            <a:r>
              <a:rPr sz="800" i="1" spc="-45" dirty="0" smtClean="0">
                <a:solidFill>
                  <a:srgbClr val="1D1C1D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912611" y="6599173"/>
            <a:ext cx="306768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0" dirty="0" smtClean="0">
                <a:solidFill>
                  <a:srgbClr val="010101"/>
                </a:solidFill>
                <a:latin typeface="Arial"/>
                <a:cs typeface="Arial"/>
              </a:rPr>
              <a:t>•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All</a:t>
            </a:r>
            <a:r>
              <a:rPr sz="850" spc="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73115" y="6603745"/>
            <a:ext cx="15430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40</a:t>
            </a:r>
            <a:endParaRPr sz="8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9908" y="129793"/>
            <a:ext cx="1151255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140" dirty="0" smtClean="0">
                <a:solidFill>
                  <a:srgbClr val="010101"/>
                </a:solidFill>
                <a:latin typeface="Arial"/>
                <a:cs typeface="Arial"/>
              </a:rPr>
              <a:t>2-6</a:t>
            </a:r>
            <a:endParaRPr sz="17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32636" y="148843"/>
            <a:ext cx="4495165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6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600" b="1" spc="1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85" dirty="0" smtClean="0">
                <a:solidFill>
                  <a:srgbClr val="010101"/>
                </a:solidFill>
                <a:latin typeface="Arial"/>
                <a:cs typeface="Arial"/>
              </a:rPr>
              <a:t>80286</a:t>
            </a:r>
            <a:r>
              <a:rPr sz="1600" b="1" spc="1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-20" dirty="0" smtClean="0">
                <a:solidFill>
                  <a:srgbClr val="010101"/>
                </a:solidFill>
                <a:latin typeface="Arial"/>
                <a:cs typeface="Arial"/>
              </a:rPr>
              <a:t>through</a:t>
            </a:r>
            <a:r>
              <a:rPr sz="1600" b="1" spc="20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45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1600" b="1" spc="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2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1600" b="1" spc="114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-20" dirty="0" smtClean="0">
                <a:solidFill>
                  <a:srgbClr val="010101"/>
                </a:solidFill>
                <a:latin typeface="Arial"/>
                <a:cs typeface="Arial"/>
              </a:rPr>
              <a:t>descriptors.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1D1C1D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414141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15" dirty="0" smtClean="0">
                <a:solidFill>
                  <a:srgbClr val="1D1C1D"/>
                </a:solidFill>
                <a:latin typeface="Arial"/>
                <a:cs typeface="Arial"/>
              </a:rPr>
              <a:t>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tium,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414141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61235" y="2827273"/>
            <a:ext cx="15176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b="1" spc="20" dirty="0" smtClean="0">
                <a:solidFill>
                  <a:srgbClr val="565656"/>
                </a:solidFill>
                <a:latin typeface="Arial"/>
                <a:cs typeface="Arial"/>
              </a:rPr>
              <a:t>31</a:t>
            </a:r>
            <a:endParaRPr sz="8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33520" y="2712465"/>
            <a:ext cx="703580" cy="213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-85" dirty="0" smtClean="0">
                <a:solidFill>
                  <a:srgbClr val="2F2F2F"/>
                </a:solidFill>
                <a:latin typeface="Courier New"/>
                <a:cs typeface="Courier New"/>
              </a:rPr>
              <a:t>80386-P4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61235" y="4628642"/>
            <a:ext cx="15176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b="1" spc="20" dirty="0" smtClean="0">
                <a:solidFill>
                  <a:srgbClr val="565656"/>
                </a:solidFill>
                <a:latin typeface="Arial"/>
                <a:cs typeface="Arial"/>
              </a:rPr>
              <a:t>31</a:t>
            </a:r>
            <a:endParaRPr sz="8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47235" y="4511040"/>
            <a:ext cx="67754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b="1" spc="50" dirty="0" smtClean="0">
                <a:solidFill>
                  <a:srgbClr val="414141"/>
                </a:solidFill>
                <a:latin typeface="Arial"/>
                <a:cs typeface="Arial"/>
              </a:rPr>
              <a:t>64-0it</a:t>
            </a:r>
            <a:r>
              <a:rPr sz="1150" b="1" spc="55" dirty="0" smtClean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200" b="1" spc="-30" dirty="0" smtClean="0">
                <a:solidFill>
                  <a:srgbClr val="2F2F2F"/>
                </a:solidFill>
                <a:latin typeface="Arial"/>
                <a:cs typeface="Arial"/>
              </a:rPr>
              <a:t>P4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65124" y="6299200"/>
            <a:ext cx="399097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1D1C1D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414141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414141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1D1C1D"/>
                </a:solidFill>
                <a:latin typeface="Arial"/>
                <a:cs typeface="Arial"/>
              </a:rPr>
              <a:t>i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u</a:t>
            </a:r>
            <a:r>
              <a:rPr sz="800" i="1" spc="50" dirty="0" smtClean="0">
                <a:solidFill>
                  <a:srgbClr val="1D1C1D"/>
                </a:solidFill>
                <a:latin typeface="Arial"/>
                <a:cs typeface="Arial"/>
              </a:rPr>
              <a:t>m</a:t>
            </a:r>
            <a:r>
              <a:rPr sz="800" i="1" spc="-35" dirty="0" smtClean="0">
                <a:solidFill>
                  <a:srgbClr val="010101"/>
                </a:solidFill>
                <a:latin typeface="Arial"/>
                <a:cs typeface="Arial"/>
              </a:rPr>
              <a:t>,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1760220" y="1154430"/>
          <a:ext cx="5205221" cy="994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9324"/>
                <a:gridCol w="1919575"/>
                <a:gridCol w="687407"/>
                <a:gridCol w="590466"/>
                <a:gridCol w="1261871"/>
              </a:tblGrid>
              <a:tr h="486918">
                <a:tc gridSpan="2">
                  <a:txBody>
                    <a:bodyPr/>
                    <a:lstStyle/>
                    <a:p>
                      <a:pPr marL="557530">
                        <a:lnSpc>
                          <a:spcPct val="100000"/>
                        </a:lnSpc>
                      </a:pPr>
                      <a:r>
                        <a:rPr sz="1250" b="1" dirty="0" smtClean="0">
                          <a:solidFill>
                            <a:srgbClr val="565656"/>
                          </a:solidFill>
                          <a:latin typeface="Times New Roman"/>
                          <a:cs typeface="Times New Roman"/>
                        </a:rPr>
                        <a:t>0000 0000</a:t>
                      </a:r>
                      <a:r>
                        <a:rPr sz="1250" b="1" spc="-85" dirty="0" smtClean="0">
                          <a:solidFill>
                            <a:srgbClr val="56565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0" dirty="0" smtClean="0">
                          <a:solidFill>
                            <a:srgbClr val="414141"/>
                          </a:solidFill>
                          <a:latin typeface="Times New Roman"/>
                          <a:cs typeface="Times New Roman"/>
                        </a:rPr>
                        <a:t>0000</a:t>
                      </a:r>
                      <a:r>
                        <a:rPr sz="1250" b="1" spc="-75" dirty="0" smtClean="0">
                          <a:solidFill>
                            <a:srgbClr val="41414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0" dirty="0" smtClean="0">
                          <a:solidFill>
                            <a:srgbClr val="414141"/>
                          </a:solidFill>
                          <a:latin typeface="Times New Roman"/>
                          <a:cs typeface="Times New Roman"/>
                        </a:rPr>
                        <a:t>0000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7432">
                      <a:solidFill>
                        <a:srgbClr val="2F2F2F"/>
                      </a:solidFill>
                      <a:prstDash val="solid"/>
                    </a:lnL>
                    <a:lnR w="27432">
                      <a:solidFill>
                        <a:srgbClr val="4F4F4F"/>
                      </a:solidFill>
                      <a:prstDash val="solid"/>
                    </a:lnR>
                    <a:lnT w="27432">
                      <a:solidFill>
                        <a:srgbClr val="575757"/>
                      </a:solidFill>
                      <a:prstDash val="solid"/>
                    </a:lnT>
                    <a:lnB w="18288">
                      <a:solidFill>
                        <a:srgbClr val="38383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rgbClr val="414141"/>
                          </a:solidFill>
                          <a:latin typeface="Arial"/>
                          <a:cs typeface="Arial"/>
                        </a:rPr>
                        <a:t>Access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4F4F4F"/>
                      </a:solidFill>
                      <a:prstDash val="solid"/>
                    </a:lnL>
                    <a:lnT w="27432">
                      <a:solidFill>
                        <a:srgbClr val="575757"/>
                      </a:solidFill>
                      <a:prstDash val="solid"/>
                    </a:lnT>
                    <a:lnB w="18288">
                      <a:solidFill>
                        <a:srgbClr val="38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Rights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2860">
                      <a:solidFill>
                        <a:srgbClr val="484848"/>
                      </a:solidFill>
                      <a:prstDash val="solid"/>
                    </a:lnR>
                    <a:lnT w="27432">
                      <a:solidFill>
                        <a:srgbClr val="575757"/>
                      </a:solidFill>
                      <a:prstDash val="solid"/>
                    </a:lnT>
                    <a:lnB w="18288">
                      <a:solidFill>
                        <a:srgbClr val="38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rgbClr val="414141"/>
                          </a:solidFill>
                          <a:latin typeface="Arial"/>
                          <a:cs typeface="Arial"/>
                        </a:rPr>
                        <a:t>Base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R="7620" algn="ctr">
                        <a:lnSpc>
                          <a:spcPts val="1110"/>
                        </a:lnSpc>
                        <a:tabLst>
                          <a:tab pos="964565" algn="l"/>
                        </a:tabLst>
                      </a:pPr>
                      <a:r>
                        <a:rPr sz="1000" b="1" dirty="0" smtClean="0">
                          <a:solidFill>
                            <a:srgbClr val="414141"/>
                          </a:solidFill>
                          <a:latin typeface="Times New Roman"/>
                          <a:cs typeface="Times New Roman"/>
                        </a:rPr>
                        <a:t>823	</a:t>
                      </a:r>
                      <a:r>
                        <a:rPr sz="900" b="1" dirty="0" smtClean="0">
                          <a:solidFill>
                            <a:srgbClr val="414141"/>
                          </a:solidFill>
                          <a:latin typeface="Arial"/>
                          <a:cs typeface="Arial"/>
                        </a:rPr>
                        <a:t>816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484848"/>
                      </a:solidFill>
                      <a:prstDash val="solid"/>
                    </a:lnL>
                    <a:lnR w="22860">
                      <a:solidFill>
                        <a:srgbClr val="4B4B4B"/>
                      </a:solidFill>
                      <a:prstDash val="solid"/>
                    </a:lnR>
                    <a:lnT w="27432">
                      <a:solidFill>
                        <a:srgbClr val="575757"/>
                      </a:solidFill>
                      <a:prstDash val="solid"/>
                    </a:lnT>
                    <a:lnB w="18288">
                      <a:solidFill>
                        <a:srgbClr val="383838"/>
                      </a:solidFill>
                      <a:prstDash val="solid"/>
                    </a:lnB>
                  </a:tcPr>
                </a:tc>
              </a:tr>
              <a:tr h="484631"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</a:pPr>
                      <a:r>
                        <a:rPr sz="850" b="1" dirty="0" smtClean="0">
                          <a:solidFill>
                            <a:srgbClr val="414141"/>
                          </a:solidFill>
                          <a:latin typeface="Arial"/>
                          <a:cs typeface="Arial"/>
                        </a:rPr>
                        <a:t>815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2F2F2F"/>
                      </a:solidFill>
                      <a:prstDash val="solid"/>
                    </a:lnL>
                    <a:lnT w="18288">
                      <a:solidFill>
                        <a:srgbClr val="383838"/>
                      </a:solidFill>
                      <a:prstDash val="solid"/>
                    </a:lnT>
                    <a:lnB w="18288">
                      <a:solidFill>
                        <a:srgbClr val="444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7040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Base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R="35560" algn="r">
                        <a:lnSpc>
                          <a:spcPts val="1030"/>
                        </a:lnSpc>
                      </a:pPr>
                      <a:r>
                        <a:rPr sz="950" b="1" dirty="0" smtClean="0">
                          <a:solidFill>
                            <a:srgbClr val="414141"/>
                          </a:solidFill>
                          <a:latin typeface="Courier New"/>
                          <a:cs typeface="Courier New"/>
                        </a:rPr>
                        <a:t>80</a:t>
                      </a:r>
                      <a:endParaRPr sz="9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27432">
                      <a:solidFill>
                        <a:srgbClr val="4F4F4F"/>
                      </a:solidFill>
                      <a:prstDash val="solid"/>
                    </a:lnR>
                    <a:lnT w="18288">
                      <a:solidFill>
                        <a:srgbClr val="383838"/>
                      </a:solidFill>
                      <a:prstDash val="solid"/>
                    </a:lnT>
                    <a:lnB w="18288">
                      <a:solidFill>
                        <a:srgbClr val="444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850" b="1" dirty="0" smtClean="0">
                          <a:solidFill>
                            <a:srgbClr val="2F2F2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50" b="1" spc="-50" dirty="0" smtClean="0">
                          <a:solidFill>
                            <a:srgbClr val="2F2F2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850" b="1" spc="0" dirty="0" smtClean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4F4F4F"/>
                      </a:solidFill>
                      <a:prstDash val="solid"/>
                    </a:lnL>
                    <a:lnT w="18288">
                      <a:solidFill>
                        <a:srgbClr val="383838"/>
                      </a:solidFill>
                      <a:prstDash val="solid"/>
                    </a:lnT>
                    <a:lnB w="18288">
                      <a:solidFill>
                        <a:srgbClr val="44444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32434">
                        <a:lnSpc>
                          <a:spcPct val="100000"/>
                        </a:lnSpc>
                      </a:pPr>
                      <a:r>
                        <a:rPr sz="1150" b="1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Li</a:t>
                      </a:r>
                      <a:r>
                        <a:rPr sz="1150" b="1" spc="-50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150" b="1" spc="0" dirty="0" smtClean="0">
                          <a:solidFill>
                            <a:srgbClr val="414141"/>
                          </a:solidFill>
                          <a:latin typeface="Arial"/>
                          <a:cs typeface="Arial"/>
                        </a:rPr>
                        <a:t>it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R="42545" algn="r">
                        <a:lnSpc>
                          <a:spcPts val="1085"/>
                        </a:lnSpc>
                      </a:pPr>
                      <a:r>
                        <a:rPr sz="1000" b="1" dirty="0" smtClean="0">
                          <a:solidFill>
                            <a:srgbClr val="414141"/>
                          </a:solidFill>
                          <a:latin typeface="Courier New"/>
                          <a:cs typeface="Courier New"/>
                        </a:rPr>
                        <a:t>LO</a:t>
                      </a:r>
                      <a:endParaRPr sz="10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22860">
                      <a:solidFill>
                        <a:srgbClr val="4B4B4B"/>
                      </a:solidFill>
                      <a:prstDash val="solid"/>
                    </a:lnR>
                    <a:lnT w="18288">
                      <a:solidFill>
                        <a:srgbClr val="383838"/>
                      </a:solidFill>
                      <a:prstDash val="solid"/>
                    </a:lnT>
                    <a:lnB w="18288">
                      <a:solidFill>
                        <a:srgbClr val="44444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760220" y="2971800"/>
          <a:ext cx="5205221" cy="9921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1189"/>
                <a:gridCol w="655224"/>
                <a:gridCol w="139445"/>
                <a:gridCol w="194310"/>
                <a:gridCol w="194310"/>
                <a:gridCol w="196595"/>
                <a:gridCol w="196596"/>
                <a:gridCol w="685800"/>
                <a:gridCol w="683235"/>
                <a:gridCol w="590066"/>
                <a:gridCol w="1261871"/>
              </a:tblGrid>
              <a:tr h="484631"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</a:pPr>
                      <a:r>
                        <a:rPr sz="950" b="1" dirty="0" smtClean="0">
                          <a:solidFill>
                            <a:srgbClr val="414141"/>
                          </a:solidFill>
                          <a:latin typeface="Arial"/>
                          <a:cs typeface="Arial"/>
                        </a:rPr>
                        <a:t>831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2F2F2F"/>
                      </a:solidFill>
                      <a:prstDash val="solid"/>
                    </a:lnL>
                    <a:lnT w="18288">
                      <a:solidFill>
                        <a:srgbClr val="3B3B3B"/>
                      </a:solidFill>
                      <a:prstDash val="solid"/>
                    </a:lnT>
                    <a:lnB w="22860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rgbClr val="414141"/>
                          </a:solidFill>
                          <a:latin typeface="Arial"/>
                          <a:cs typeface="Arial"/>
                        </a:rPr>
                        <a:t>Base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dirty="0" smtClean="0">
                          <a:solidFill>
                            <a:srgbClr val="414141"/>
                          </a:solidFill>
                          <a:latin typeface="Times New Roman"/>
                          <a:cs typeface="Times New Roman"/>
                        </a:rPr>
                        <a:t>82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8288">
                      <a:solidFill>
                        <a:srgbClr val="3B3B3B"/>
                      </a:solidFill>
                      <a:prstDash val="solid"/>
                    </a:lnT>
                    <a:lnB w="22860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sz="900" b="1" dirty="0" smtClean="0">
                          <a:solidFill>
                            <a:srgbClr val="414141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8288">
                      <a:solidFill>
                        <a:srgbClr val="3F3F3F"/>
                      </a:solidFill>
                      <a:prstDash val="solid"/>
                    </a:lnR>
                    <a:lnT w="18288">
                      <a:solidFill>
                        <a:srgbClr val="3B3B3B"/>
                      </a:solidFill>
                      <a:prstDash val="solid"/>
                    </a:lnT>
                    <a:lnB w="22860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150" b="1" dirty="0" smtClean="0">
                          <a:solidFill>
                            <a:srgbClr val="565656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3F3F3F"/>
                      </a:solidFill>
                      <a:prstDash val="solid"/>
                    </a:lnL>
                    <a:lnR w="22860">
                      <a:solidFill>
                        <a:srgbClr val="484848"/>
                      </a:solidFill>
                      <a:prstDash val="solid"/>
                    </a:lnR>
                    <a:lnT w="18288">
                      <a:solidFill>
                        <a:srgbClr val="3B3B3B"/>
                      </a:solidFill>
                      <a:prstDash val="solid"/>
                    </a:lnT>
                    <a:lnB w="22860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484848"/>
                      </a:solidFill>
                      <a:prstDash val="solid"/>
                    </a:lnL>
                    <a:lnR w="27432">
                      <a:solidFill>
                        <a:srgbClr val="545454"/>
                      </a:solidFill>
                      <a:prstDash val="solid"/>
                    </a:lnR>
                    <a:lnT w="18288">
                      <a:solidFill>
                        <a:srgbClr val="3B3B3B"/>
                      </a:solidFill>
                      <a:prstDash val="solid"/>
                    </a:lnT>
                    <a:lnB w="22860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1150" b="1" dirty="0" smtClean="0">
                          <a:solidFill>
                            <a:srgbClr val="565656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7432">
                      <a:solidFill>
                        <a:srgbClr val="545454"/>
                      </a:solidFill>
                      <a:prstDash val="solid"/>
                    </a:lnL>
                    <a:lnR w="18288">
                      <a:solidFill>
                        <a:srgbClr val="3F3F3F"/>
                      </a:solidFill>
                      <a:prstDash val="solid"/>
                    </a:lnR>
                    <a:lnT w="18288">
                      <a:solidFill>
                        <a:srgbClr val="3B3B3B"/>
                      </a:solidFill>
                      <a:prstDash val="solid"/>
                    </a:lnT>
                    <a:lnB w="22860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</a:pPr>
                      <a:r>
                        <a:rPr sz="1050" b="1" dirty="0" smtClean="0">
                          <a:solidFill>
                            <a:srgbClr val="414141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3F3F3F"/>
                      </a:solidFill>
                      <a:prstDash val="solid"/>
                    </a:lnL>
                    <a:lnR w="22860">
                      <a:solidFill>
                        <a:srgbClr val="484848"/>
                      </a:solidFill>
                      <a:prstDash val="solid"/>
                    </a:lnR>
                    <a:lnT w="18288">
                      <a:solidFill>
                        <a:srgbClr val="3B3B3B"/>
                      </a:solidFill>
                      <a:prstDash val="solid"/>
                    </a:lnT>
                    <a:lnB w="22860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</a:pPr>
                      <a:r>
                        <a:rPr sz="1300" b="1" dirty="0" smtClean="0">
                          <a:solidFill>
                            <a:srgbClr val="565656"/>
                          </a:solidFill>
                          <a:latin typeface="Times New Roman"/>
                          <a:cs typeface="Times New Roman"/>
                        </a:rPr>
                        <a:t>limit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5720" algn="ctr">
                        <a:lnSpc>
                          <a:spcPts val="1035"/>
                        </a:lnSpc>
                        <a:tabLst>
                          <a:tab pos="461645" algn="l"/>
                        </a:tabLst>
                      </a:pPr>
                      <a:r>
                        <a:rPr sz="900" b="1" dirty="0" smtClean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900" b="1" spc="-15" dirty="0" smtClean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900" b="1" spc="0" dirty="0" smtClean="0">
                          <a:solidFill>
                            <a:srgbClr val="2F2F2F"/>
                          </a:solidFill>
                          <a:latin typeface="Arial"/>
                          <a:cs typeface="Arial"/>
                        </a:rPr>
                        <a:t>19	</a:t>
                      </a:r>
                      <a:r>
                        <a:rPr sz="850" b="1" spc="0" dirty="0" smtClean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L16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484848"/>
                      </a:solidFill>
                      <a:prstDash val="solid"/>
                    </a:lnL>
                    <a:lnR w="22860">
                      <a:solidFill>
                        <a:srgbClr val="484848"/>
                      </a:solidFill>
                      <a:prstDash val="solid"/>
                    </a:lnR>
                    <a:lnT w="18288">
                      <a:solidFill>
                        <a:srgbClr val="3B3B3B"/>
                      </a:solidFill>
                      <a:prstDash val="solid"/>
                    </a:lnT>
                    <a:lnB w="22860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rgbClr val="414141"/>
                          </a:solidFill>
                          <a:latin typeface="Arial"/>
                          <a:cs typeface="Arial"/>
                        </a:rPr>
                        <a:t>Access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484848"/>
                      </a:solidFill>
                      <a:prstDash val="solid"/>
                    </a:lnL>
                    <a:lnT w="18288">
                      <a:solidFill>
                        <a:srgbClr val="3B3B3B"/>
                      </a:solidFill>
                      <a:prstDash val="solid"/>
                    </a:lnT>
                    <a:lnB w="22860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Rights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2860">
                      <a:solidFill>
                        <a:srgbClr val="484848"/>
                      </a:solidFill>
                      <a:prstDash val="solid"/>
                    </a:lnR>
                    <a:lnT w="18288">
                      <a:solidFill>
                        <a:srgbClr val="3B3B3B"/>
                      </a:solidFill>
                      <a:prstDash val="solid"/>
                    </a:lnT>
                    <a:lnB w="22860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500" b="1" dirty="0" smtClean="0">
                          <a:solidFill>
                            <a:srgbClr val="565656"/>
                          </a:solidFill>
                          <a:latin typeface="Courier New"/>
                          <a:cs typeface="Courier New"/>
                        </a:rPr>
                        <a:t>Base</a:t>
                      </a:r>
                      <a:endParaRPr sz="1500">
                        <a:latin typeface="Courier New"/>
                        <a:cs typeface="Courier New"/>
                      </a:endParaRPr>
                    </a:p>
                    <a:p>
                      <a:pPr marL="3810" algn="ctr">
                        <a:lnSpc>
                          <a:spcPts val="994"/>
                        </a:lnSpc>
                        <a:tabLst>
                          <a:tab pos="949960" algn="l"/>
                        </a:tabLst>
                      </a:pPr>
                      <a:r>
                        <a:rPr sz="900" b="1" dirty="0" smtClean="0">
                          <a:solidFill>
                            <a:srgbClr val="414141"/>
                          </a:solidFill>
                          <a:latin typeface="Times New Roman"/>
                          <a:cs typeface="Times New Roman"/>
                        </a:rPr>
                        <a:t>823	</a:t>
                      </a:r>
                      <a:r>
                        <a:rPr sz="850" b="1" dirty="0" smtClean="0">
                          <a:solidFill>
                            <a:srgbClr val="414141"/>
                          </a:solidFill>
                          <a:latin typeface="Arial"/>
                          <a:cs typeface="Arial"/>
                        </a:rPr>
                        <a:t>916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484848"/>
                      </a:solidFill>
                      <a:prstDash val="solid"/>
                    </a:lnL>
                    <a:lnR w="22860">
                      <a:solidFill>
                        <a:srgbClr val="4B4B4B"/>
                      </a:solidFill>
                      <a:prstDash val="solid"/>
                    </a:lnR>
                    <a:lnT w="18288">
                      <a:solidFill>
                        <a:srgbClr val="3B3B3B"/>
                      </a:solidFill>
                      <a:prstDash val="solid"/>
                    </a:lnT>
                    <a:lnB w="22860">
                      <a:solidFill>
                        <a:srgbClr val="4B4B4B"/>
                      </a:solidFill>
                      <a:prstDash val="solid"/>
                    </a:lnB>
                  </a:tcPr>
                </a:tc>
              </a:tr>
              <a:tr h="489203"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</a:pPr>
                      <a:r>
                        <a:rPr sz="900" b="1" dirty="0" smtClean="0">
                          <a:solidFill>
                            <a:srgbClr val="414141"/>
                          </a:solidFill>
                          <a:latin typeface="Times New Roman"/>
                          <a:cs typeface="Times New Roman"/>
                        </a:rPr>
                        <a:t>815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7432">
                      <a:solidFill>
                        <a:srgbClr val="2F2F2F"/>
                      </a:solidFill>
                      <a:prstDash val="solid"/>
                    </a:lnL>
                    <a:lnT w="22860">
                      <a:solidFill>
                        <a:srgbClr val="4B4B4B"/>
                      </a:solidFill>
                      <a:prstDash val="solid"/>
                    </a:lnT>
                    <a:lnB w="18288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2860">
                      <a:solidFill>
                        <a:srgbClr val="4B4B4B"/>
                      </a:solidFill>
                      <a:prstDash val="solid"/>
                    </a:lnT>
                    <a:lnB w="18288">
                      <a:solidFill>
                        <a:srgbClr val="3B3B3B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rgbClr val="414141"/>
                          </a:solidFill>
                          <a:latin typeface="Arial"/>
                          <a:cs typeface="Arial"/>
                        </a:rPr>
                        <a:t>Base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R="41910" algn="r">
                        <a:lnSpc>
                          <a:spcPts val="1065"/>
                        </a:lnSpc>
                      </a:pPr>
                      <a:r>
                        <a:rPr sz="950" b="1" dirty="0" smtClean="0">
                          <a:solidFill>
                            <a:srgbClr val="414141"/>
                          </a:solidFill>
                          <a:latin typeface="Courier New"/>
                          <a:cs typeface="Courier New"/>
                        </a:rPr>
                        <a:t>80</a:t>
                      </a:r>
                      <a:endParaRPr sz="9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22860">
                      <a:solidFill>
                        <a:srgbClr val="484848"/>
                      </a:solidFill>
                      <a:prstDash val="solid"/>
                    </a:lnR>
                    <a:lnT w="22860">
                      <a:solidFill>
                        <a:srgbClr val="4B4B4B"/>
                      </a:solidFill>
                      <a:prstDash val="solid"/>
                    </a:lnT>
                    <a:lnB w="18288">
                      <a:solidFill>
                        <a:srgbClr val="3B3B3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</a:pPr>
                      <a:r>
                        <a:rPr sz="850" b="1" dirty="0" smtClean="0">
                          <a:solidFill>
                            <a:srgbClr val="2F2F2F"/>
                          </a:solidFill>
                          <a:latin typeface="Arial"/>
                          <a:cs typeface="Arial"/>
                        </a:rPr>
                        <a:t>L15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484848"/>
                      </a:solidFill>
                      <a:prstDash val="solid"/>
                    </a:lnL>
                    <a:lnT w="22860">
                      <a:solidFill>
                        <a:srgbClr val="4B4B4B"/>
                      </a:solidFill>
                      <a:prstDash val="solid"/>
                    </a:lnT>
                    <a:lnB w="18288">
                      <a:solidFill>
                        <a:srgbClr val="3B3B3B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31800">
                        <a:lnSpc>
                          <a:spcPct val="100000"/>
                        </a:lnSpc>
                      </a:pPr>
                      <a:r>
                        <a:rPr sz="1150" b="1" dirty="0" smtClean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Umit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R="42545" algn="r">
                        <a:lnSpc>
                          <a:spcPts val="1120"/>
                        </a:lnSpc>
                      </a:pPr>
                      <a:r>
                        <a:rPr sz="1000" b="1" dirty="0" smtClean="0">
                          <a:solidFill>
                            <a:srgbClr val="414141"/>
                          </a:solidFill>
                          <a:latin typeface="Courier New"/>
                          <a:cs typeface="Courier New"/>
                        </a:rPr>
                        <a:t>LO</a:t>
                      </a:r>
                      <a:endParaRPr sz="10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22860">
                      <a:solidFill>
                        <a:srgbClr val="4B4B4B"/>
                      </a:solidFill>
                      <a:prstDash val="solid"/>
                    </a:lnR>
                    <a:lnT w="22860">
                      <a:solidFill>
                        <a:srgbClr val="4B4B4B"/>
                      </a:solidFill>
                      <a:prstDash val="solid"/>
                    </a:lnT>
                    <a:lnB w="18288">
                      <a:solidFill>
                        <a:srgbClr val="3B3B3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1760220" y="4764023"/>
          <a:ext cx="5198364" cy="10012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3574"/>
                <a:gridCol w="196595"/>
                <a:gridCol w="194310"/>
                <a:gridCol w="196595"/>
                <a:gridCol w="194310"/>
                <a:gridCol w="683514"/>
                <a:gridCol w="1277874"/>
                <a:gridCol w="1259585"/>
              </a:tblGrid>
              <a:tr h="486918"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</a:pPr>
                      <a:r>
                        <a:rPr sz="1250" b="1" dirty="0" smtClean="0">
                          <a:solidFill>
                            <a:srgbClr val="414141"/>
                          </a:solidFill>
                          <a:latin typeface="Times New Roman"/>
                          <a:cs typeface="Times New Roman"/>
                        </a:rPr>
                        <a:t>00000000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7432">
                      <a:solidFill>
                        <a:srgbClr val="2F2F34"/>
                      </a:solidFill>
                      <a:prstDash val="solid"/>
                    </a:lnL>
                    <a:lnR w="22860">
                      <a:solidFill>
                        <a:srgbClr val="48484B"/>
                      </a:solidFill>
                      <a:prstDash val="solid"/>
                    </a:lnR>
                    <a:lnT w="27432">
                      <a:solidFill>
                        <a:srgbClr val="575757"/>
                      </a:solidFill>
                      <a:prstDash val="solid"/>
                    </a:lnT>
                    <a:lnB w="22860">
                      <a:solidFill>
                        <a:srgbClr val="443F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150" b="1" dirty="0" smtClean="0">
                          <a:solidFill>
                            <a:srgbClr val="565656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48484B"/>
                      </a:solidFill>
                      <a:prstDash val="solid"/>
                    </a:lnL>
                    <a:lnR w="22860">
                      <a:solidFill>
                        <a:srgbClr val="484848"/>
                      </a:solidFill>
                      <a:prstDash val="solid"/>
                    </a:lnR>
                    <a:lnT w="27432">
                      <a:solidFill>
                        <a:srgbClr val="575757"/>
                      </a:solidFill>
                      <a:prstDash val="solid"/>
                    </a:lnT>
                    <a:lnB w="22860">
                      <a:solidFill>
                        <a:srgbClr val="443F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</a:pPr>
                      <a:r>
                        <a:rPr sz="1150" b="1" dirty="0" smtClean="0">
                          <a:solidFill>
                            <a:srgbClr val="565656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484848"/>
                      </a:solidFill>
                      <a:prstDash val="solid"/>
                    </a:lnL>
                    <a:lnR w="27432">
                      <a:solidFill>
                        <a:srgbClr val="545454"/>
                      </a:solidFill>
                      <a:prstDash val="solid"/>
                    </a:lnR>
                    <a:lnT w="27432">
                      <a:solidFill>
                        <a:srgbClr val="575757"/>
                      </a:solidFill>
                      <a:prstDash val="solid"/>
                    </a:lnT>
                    <a:lnB w="22860">
                      <a:solidFill>
                        <a:srgbClr val="443F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solidFill>
                            <a:srgbClr val="6B6B6B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545454"/>
                      </a:solidFill>
                      <a:prstDash val="solid"/>
                    </a:lnL>
                    <a:lnR w="18288">
                      <a:solidFill>
                        <a:srgbClr val="3F3F3F"/>
                      </a:solidFill>
                      <a:prstDash val="solid"/>
                    </a:lnR>
                    <a:lnT w="27432">
                      <a:solidFill>
                        <a:srgbClr val="575757"/>
                      </a:solidFill>
                      <a:prstDash val="solid"/>
                    </a:lnT>
                    <a:lnB w="22860">
                      <a:solidFill>
                        <a:srgbClr val="443F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180"/>
                        </a:lnSpc>
                      </a:pPr>
                      <a:r>
                        <a:rPr sz="1050" b="1" dirty="0" smtClean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40640">
                        <a:lnSpc>
                          <a:spcPts val="1335"/>
                        </a:lnSpc>
                      </a:pPr>
                      <a:r>
                        <a:rPr sz="1400" b="1" dirty="0" smtClean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v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3F3F3F"/>
                      </a:solidFill>
                      <a:prstDash val="solid"/>
                    </a:lnL>
                    <a:lnR w="22860">
                      <a:solidFill>
                        <a:srgbClr val="484848"/>
                      </a:solidFill>
                      <a:prstDash val="solid"/>
                    </a:lnR>
                    <a:lnT w="27432">
                      <a:solidFill>
                        <a:srgbClr val="575757"/>
                      </a:solidFill>
                      <a:prstDash val="solid"/>
                    </a:lnT>
                    <a:lnB w="22860">
                      <a:solidFill>
                        <a:srgbClr val="443F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</a:pPr>
                      <a:r>
                        <a:rPr sz="1250" b="1" dirty="0" smtClean="0">
                          <a:solidFill>
                            <a:srgbClr val="414141"/>
                          </a:solidFill>
                          <a:latin typeface="Times New Roman"/>
                          <a:cs typeface="Times New Roman"/>
                        </a:rPr>
                        <a:t>0000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484848"/>
                      </a:solidFill>
                      <a:prstDash val="solid"/>
                    </a:lnL>
                    <a:lnR w="27432">
                      <a:solidFill>
                        <a:srgbClr val="545454"/>
                      </a:solidFill>
                      <a:prstDash val="solid"/>
                    </a:lnR>
                    <a:lnT w="27432">
                      <a:solidFill>
                        <a:srgbClr val="575757"/>
                      </a:solidFill>
                      <a:prstDash val="solid"/>
                    </a:lnT>
                    <a:lnB w="22860">
                      <a:solidFill>
                        <a:srgbClr val="443F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</a:pPr>
                      <a:r>
                        <a:rPr sz="1300" b="1" dirty="0" smtClean="0">
                          <a:solidFill>
                            <a:srgbClr val="414141"/>
                          </a:solidFill>
                          <a:latin typeface="Arial"/>
                          <a:cs typeface="Arial"/>
                        </a:rPr>
                        <a:t>Access</a:t>
                      </a:r>
                      <a:r>
                        <a:rPr sz="1300" b="1" spc="125" dirty="0" smtClean="0">
                          <a:solidFill>
                            <a:srgbClr val="41414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0" dirty="0" smtClean="0">
                          <a:solidFill>
                            <a:srgbClr val="414141"/>
                          </a:solidFill>
                          <a:latin typeface="Arial"/>
                          <a:cs typeface="Arial"/>
                        </a:rPr>
                        <a:t>Rights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545454"/>
                      </a:solidFill>
                      <a:prstDash val="solid"/>
                    </a:lnL>
                    <a:lnR w="22860">
                      <a:solidFill>
                        <a:srgbClr val="4B4B4B"/>
                      </a:solidFill>
                      <a:prstDash val="solid"/>
                    </a:lnR>
                    <a:lnT w="27432">
                      <a:solidFill>
                        <a:srgbClr val="575757"/>
                      </a:solidFill>
                      <a:prstDash val="solid"/>
                    </a:lnT>
                    <a:lnB w="22860">
                      <a:solidFill>
                        <a:srgbClr val="443F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9240">
                        <a:lnSpc>
                          <a:spcPct val="100000"/>
                        </a:lnSpc>
                      </a:pPr>
                      <a:r>
                        <a:rPr sz="1250" b="1" dirty="0" smtClean="0">
                          <a:solidFill>
                            <a:srgbClr val="565656"/>
                          </a:solidFill>
                          <a:latin typeface="Times New Roman"/>
                          <a:cs typeface="Times New Roman"/>
                        </a:rPr>
                        <a:t>0000</a:t>
                      </a:r>
                      <a:r>
                        <a:rPr sz="1250" b="1" spc="-50" dirty="0" smtClean="0">
                          <a:solidFill>
                            <a:srgbClr val="56565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0" dirty="0" smtClean="0">
                          <a:solidFill>
                            <a:srgbClr val="414141"/>
                          </a:solidFill>
                          <a:latin typeface="Times New Roman"/>
                          <a:cs typeface="Times New Roman"/>
                        </a:rPr>
                        <a:t>0000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4B4B4B"/>
                      </a:solidFill>
                      <a:prstDash val="solid"/>
                    </a:lnL>
                    <a:lnR w="18288">
                      <a:solidFill>
                        <a:srgbClr val="444444"/>
                      </a:solidFill>
                      <a:prstDash val="solid"/>
                    </a:lnR>
                    <a:lnT w="27432">
                      <a:solidFill>
                        <a:srgbClr val="575757"/>
                      </a:solidFill>
                      <a:prstDash val="solid"/>
                    </a:lnT>
                    <a:lnB w="22860">
                      <a:solidFill>
                        <a:srgbClr val="443F44"/>
                      </a:solidFill>
                      <a:prstDash val="solid"/>
                    </a:lnB>
                  </a:tcPr>
                </a:tc>
              </a:tr>
              <a:tr h="486917">
                <a:tc gridSpan="6">
                  <a:txBody>
                    <a:bodyPr/>
                    <a:lstStyle/>
                    <a:p>
                      <a:pPr marL="584835">
                        <a:lnSpc>
                          <a:spcPct val="100000"/>
                        </a:lnSpc>
                      </a:pPr>
                      <a:r>
                        <a:rPr sz="1250" b="1" dirty="0" smtClean="0">
                          <a:solidFill>
                            <a:srgbClr val="414141"/>
                          </a:solidFill>
                          <a:latin typeface="Times New Roman"/>
                          <a:cs typeface="Times New Roman"/>
                        </a:rPr>
                        <a:t>0000</a:t>
                      </a:r>
                      <a:r>
                        <a:rPr sz="1250" b="1" spc="-35" dirty="0" smtClean="0">
                          <a:solidFill>
                            <a:srgbClr val="41414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0" dirty="0" smtClean="0">
                          <a:solidFill>
                            <a:srgbClr val="414141"/>
                          </a:solidFill>
                          <a:latin typeface="Times New Roman"/>
                          <a:cs typeface="Times New Roman"/>
                        </a:rPr>
                        <a:t>0000 </a:t>
                      </a:r>
                      <a:r>
                        <a:rPr sz="1250" b="1" spc="0" dirty="0" smtClean="0">
                          <a:solidFill>
                            <a:srgbClr val="565656"/>
                          </a:solidFill>
                          <a:latin typeface="Times New Roman"/>
                          <a:cs typeface="Times New Roman"/>
                        </a:rPr>
                        <a:t>0000</a:t>
                      </a:r>
                      <a:r>
                        <a:rPr sz="1250" b="1" spc="-85" dirty="0" smtClean="0">
                          <a:solidFill>
                            <a:srgbClr val="56565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0" dirty="0" smtClean="0">
                          <a:solidFill>
                            <a:srgbClr val="414141"/>
                          </a:solidFill>
                          <a:latin typeface="Times New Roman"/>
                          <a:cs typeface="Times New Roman"/>
                        </a:rPr>
                        <a:t>0000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7432">
                      <a:solidFill>
                        <a:srgbClr val="2F2F34"/>
                      </a:solidFill>
                      <a:prstDash val="solid"/>
                    </a:lnL>
                    <a:lnR w="22860">
                      <a:solidFill>
                        <a:srgbClr val="3F3F3F"/>
                      </a:solidFill>
                      <a:prstDash val="solid"/>
                    </a:lnR>
                    <a:lnT w="22860">
                      <a:solidFill>
                        <a:srgbClr val="443F44"/>
                      </a:solidFill>
                      <a:prstDash val="solid"/>
                    </a:lnT>
                    <a:lnB w="27432">
                      <a:solidFill>
                        <a:srgbClr val="5B575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37210">
                        <a:lnSpc>
                          <a:spcPct val="100000"/>
                        </a:lnSpc>
                      </a:pPr>
                      <a:r>
                        <a:rPr sz="1250" b="1" dirty="0" smtClean="0">
                          <a:solidFill>
                            <a:srgbClr val="414141"/>
                          </a:solidFill>
                          <a:latin typeface="Times New Roman"/>
                          <a:cs typeface="Times New Roman"/>
                        </a:rPr>
                        <a:t>0000</a:t>
                      </a:r>
                      <a:r>
                        <a:rPr sz="1250" b="1" spc="-75" dirty="0" smtClean="0">
                          <a:solidFill>
                            <a:srgbClr val="41414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0" dirty="0" smtClean="0">
                          <a:solidFill>
                            <a:srgbClr val="414141"/>
                          </a:solidFill>
                          <a:latin typeface="Times New Roman"/>
                          <a:cs typeface="Times New Roman"/>
                        </a:rPr>
                        <a:t>0000</a:t>
                      </a:r>
                      <a:r>
                        <a:rPr sz="1250" b="1" spc="-15" dirty="0" smtClean="0">
                          <a:solidFill>
                            <a:srgbClr val="41414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b="1" spc="0" dirty="0" smtClean="0">
                          <a:solidFill>
                            <a:srgbClr val="414141"/>
                          </a:solidFill>
                          <a:latin typeface="Times New Roman"/>
                          <a:cs typeface="Times New Roman"/>
                        </a:rPr>
                        <a:t>0000 0000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3F3F3F"/>
                      </a:solidFill>
                      <a:prstDash val="solid"/>
                    </a:lnL>
                    <a:lnR w="18288">
                      <a:solidFill>
                        <a:srgbClr val="444444"/>
                      </a:solidFill>
                      <a:prstDash val="solid"/>
                    </a:lnR>
                    <a:lnT w="22860">
                      <a:solidFill>
                        <a:srgbClr val="443F44"/>
                      </a:solidFill>
                      <a:prstDash val="solid"/>
                    </a:lnT>
                    <a:lnB w="27432">
                      <a:solidFill>
                        <a:srgbClr val="5B575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510270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b</a:t>
            </a:r>
            <a:r>
              <a:rPr sz="3200" b="1" spc="-10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se</a:t>
            </a:r>
            <a:r>
              <a:rPr sz="3200" b="1" spc="-15" dirty="0" smtClean="0">
                <a:latin typeface="Arial"/>
                <a:cs typeface="Arial"/>
              </a:rPr>
              <a:t> </a:t>
            </a:r>
            <a:r>
              <a:rPr sz="3200" b="1" spc="-10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ddr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ss</a:t>
            </a:r>
            <a:r>
              <a:rPr sz="3200" b="1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sc</a:t>
            </a:r>
            <a:r>
              <a:rPr sz="3200" spc="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cat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start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ng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mory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41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23675"/>
            <a:ext cx="8491855" cy="4314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marR="213360" indent="-287020">
              <a:lnSpc>
                <a:spcPct val="100099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ar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ary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lim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ta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rem</a:t>
            </a:r>
            <a:r>
              <a:rPr sz="2800" spc="-15" dirty="0" smtClean="0">
                <a:latin typeface="Arial"/>
                <a:cs typeface="Arial"/>
              </a:rPr>
              <a:t>ove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 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ot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20" dirty="0" smtClean="0">
                <a:latin typeface="Arial"/>
                <a:cs typeface="Arial"/>
              </a:rPr>
              <a:t>gm</a:t>
            </a:r>
            <a:r>
              <a:rPr sz="2800" spc="-15" dirty="0" smtClean="0">
                <a:latin typeface="Arial"/>
                <a:cs typeface="Arial"/>
              </a:rPr>
              <a:t>ents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may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ny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gra</a:t>
            </a:r>
            <a:r>
              <a:rPr sz="3200" b="1" spc="-15" dirty="0" smtClean="0">
                <a:latin typeface="Arial"/>
                <a:cs typeface="Arial"/>
              </a:rPr>
              <a:t>n</a:t>
            </a:r>
            <a:r>
              <a:rPr sz="3200" b="1" spc="0" dirty="0" smtClean="0">
                <a:latin typeface="Arial"/>
                <a:cs typeface="Arial"/>
              </a:rPr>
              <a:t>ul</a:t>
            </a:r>
            <a:r>
              <a:rPr sz="3200" b="1" spc="-15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rity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bit</a:t>
            </a:r>
            <a:r>
              <a:rPr sz="3200" b="1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ws 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le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gth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4</a:t>
            </a:r>
            <a:r>
              <a:rPr sz="3200" spc="0" dirty="0" smtClean="0">
                <a:latin typeface="Arial"/>
                <a:cs typeface="Arial"/>
              </a:rPr>
              <a:t>K to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4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bytes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steps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4</a:t>
            </a:r>
            <a:r>
              <a:rPr sz="3200" spc="0" dirty="0" smtClean="0">
                <a:latin typeface="Arial"/>
                <a:cs typeface="Arial"/>
              </a:rPr>
              <a:t>K byt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32-bit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 ad</a:t>
            </a:r>
            <a:r>
              <a:rPr sz="2800" spc="-15" dirty="0" smtClean="0">
                <a:latin typeface="Arial"/>
                <a:cs typeface="Arial"/>
              </a:rPr>
              <a:t>dre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ll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ws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20" dirty="0" smtClean="0">
                <a:latin typeface="Arial"/>
                <a:cs typeface="Arial"/>
              </a:rPr>
              <a:t>gme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ng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4</a:t>
            </a:r>
            <a:r>
              <a:rPr sz="2800" spc="-25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tes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1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16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ffs</a:t>
            </a:r>
            <a:r>
              <a:rPr sz="2800" spc="-15" dirty="0" smtClean="0">
                <a:latin typeface="Arial"/>
                <a:cs typeface="Arial"/>
              </a:rPr>
              <a:t>et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ws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20" dirty="0" smtClean="0">
                <a:latin typeface="Arial"/>
                <a:cs typeface="Arial"/>
              </a:rPr>
              <a:t>gm</a:t>
            </a:r>
            <a:r>
              <a:rPr sz="2800" spc="-15" dirty="0" smtClean="0">
                <a:latin typeface="Arial"/>
                <a:cs typeface="Arial"/>
              </a:rPr>
              <a:t>ent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gths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329"/>
              </a:lnSpc>
            </a:pPr>
            <a:r>
              <a:rPr sz="2800" spc="-20" dirty="0" smtClean="0">
                <a:latin typeface="Arial"/>
                <a:cs typeface="Arial"/>
              </a:rPr>
              <a:t>64K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bytes.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261111"/>
            <a:ext cx="8307705" cy="5277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Op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sy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16</a:t>
            </a:r>
            <a:r>
              <a:rPr sz="3200" spc="0" dirty="0" smtClean="0">
                <a:latin typeface="Arial"/>
                <a:cs typeface="Arial"/>
              </a:rPr>
              <a:t>-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10" dirty="0" smtClean="0">
                <a:latin typeface="Arial"/>
                <a:cs typeface="Arial"/>
              </a:rPr>
              <a:t> 32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vironm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DOS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16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nvir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82105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Most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ows 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licat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 a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32</a:t>
            </a:r>
            <a:r>
              <a:rPr sz="3200" spc="0" dirty="0" smtClean="0">
                <a:latin typeface="Arial"/>
                <a:cs typeface="Arial"/>
              </a:rPr>
              <a:t>-bit 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vironm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call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WIN</a:t>
            </a:r>
            <a:r>
              <a:rPr sz="3200" b="1" spc="-10" dirty="0" smtClean="0">
                <a:latin typeface="Arial"/>
                <a:cs typeface="Arial"/>
              </a:rPr>
              <a:t>32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27495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MSDOS/PC</a:t>
            </a:r>
            <a:r>
              <a:rPr sz="3200" spc="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OS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&amp; Wi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3.1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 s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stems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uire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16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struction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46228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accessible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ly 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tect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 sy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tem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such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ows Vist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42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082280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a</a:t>
            </a:r>
            <a:r>
              <a:rPr sz="3200" b="1" spc="-15" dirty="0" smtClean="0">
                <a:latin typeface="Arial"/>
                <a:cs typeface="Arial"/>
              </a:rPr>
              <a:t>c</a:t>
            </a:r>
            <a:r>
              <a:rPr sz="3200" b="1" spc="0" dirty="0" smtClean="0">
                <a:latin typeface="Arial"/>
                <a:cs typeface="Arial"/>
              </a:rPr>
              <a:t>c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ss</a:t>
            </a:r>
            <a:r>
              <a:rPr sz="3200" b="1" spc="-1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rig</a:t>
            </a:r>
            <a:r>
              <a:rPr sz="3200" b="1" spc="-15" dirty="0" smtClean="0">
                <a:latin typeface="Arial"/>
                <a:cs typeface="Arial"/>
              </a:rPr>
              <a:t>h</a:t>
            </a:r>
            <a:r>
              <a:rPr sz="3200" b="1" spc="0" dirty="0" smtClean="0">
                <a:latin typeface="Arial"/>
                <a:cs typeface="Arial"/>
              </a:rPr>
              <a:t>ts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b</a:t>
            </a:r>
            <a:r>
              <a:rPr sz="3200" b="1" spc="-10" dirty="0" smtClean="0">
                <a:latin typeface="Arial"/>
                <a:cs typeface="Arial"/>
              </a:rPr>
              <a:t>y</a:t>
            </a:r>
            <a:r>
              <a:rPr sz="3200" b="1" spc="0" dirty="0" smtClean="0">
                <a:latin typeface="Arial"/>
                <a:cs typeface="Arial"/>
              </a:rPr>
              <a:t>te</a:t>
            </a:r>
            <a:r>
              <a:rPr sz="3200" b="1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access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tect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 se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43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23675"/>
            <a:ext cx="8444230" cy="44215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marR="467359" indent="-287020">
              <a:lnSpc>
                <a:spcPct val="100099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-10" dirty="0" smtClean="0">
                <a:latin typeface="Arial"/>
                <a:cs typeface="Arial"/>
              </a:rPr>
              <a:t>crib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me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fu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cti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tem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 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ws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compl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cont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ol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v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10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me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0" dirty="0" smtClean="0">
                <a:latin typeface="Arial"/>
                <a:cs typeface="Arial"/>
              </a:rPr>
              <a:t>if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me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s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da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me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t,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of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growth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spe</a:t>
            </a:r>
            <a:r>
              <a:rPr sz="2800" spc="-10" dirty="0" smtClean="0">
                <a:latin typeface="Arial"/>
                <a:cs typeface="Arial"/>
              </a:rPr>
              <a:t>ci</a:t>
            </a:r>
            <a:r>
              <a:rPr sz="2800" spc="-5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ied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"/>
              </a:spcBef>
            </a:pPr>
            <a:endParaRPr sz="750"/>
          </a:p>
          <a:p>
            <a:pPr marL="355600" marR="59880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If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yond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lim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t, the 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stem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erru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icati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 a 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tecti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fa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lt.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You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specify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whet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ata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can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writ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writ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-pr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cte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6152" y="1101852"/>
            <a:ext cx="0" cy="676655"/>
          </a:xfrm>
          <a:custGeom>
            <a:avLst/>
            <a:gdLst/>
            <a:ahLst/>
            <a:cxnLst/>
            <a:rect l="l" t="t" r="r" b="b"/>
            <a:pathLst>
              <a:path h="676655">
                <a:moveTo>
                  <a:pt x="0" y="676656"/>
                </a:moveTo>
                <a:lnTo>
                  <a:pt x="0" y="0"/>
                </a:lnTo>
              </a:path>
            </a:pathLst>
          </a:custGeom>
          <a:ln w="27432">
            <a:solidFill>
              <a:srgbClr val="2828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2436" y="1108710"/>
            <a:ext cx="2692908" cy="0"/>
          </a:xfrm>
          <a:custGeom>
            <a:avLst/>
            <a:gdLst/>
            <a:ahLst/>
            <a:cxnLst/>
            <a:rect l="l" t="t" r="r" b="b"/>
            <a:pathLst>
              <a:path w="2692908">
                <a:moveTo>
                  <a:pt x="0" y="0"/>
                </a:moveTo>
                <a:lnTo>
                  <a:pt x="2692908" y="0"/>
                </a:lnTo>
              </a:path>
            </a:pathLst>
          </a:custGeom>
          <a:ln w="22860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59052" y="1097280"/>
            <a:ext cx="0" cy="681227"/>
          </a:xfrm>
          <a:custGeom>
            <a:avLst/>
            <a:gdLst/>
            <a:ahLst/>
            <a:cxnLst/>
            <a:rect l="l" t="t" r="r" b="b"/>
            <a:pathLst>
              <a:path h="681227">
                <a:moveTo>
                  <a:pt x="0" y="681228"/>
                </a:moveTo>
                <a:lnTo>
                  <a:pt x="0" y="0"/>
                </a:lnTo>
              </a:path>
            </a:pathLst>
          </a:custGeom>
          <a:ln w="18288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24277" y="1097280"/>
            <a:ext cx="0" cy="681227"/>
          </a:xfrm>
          <a:custGeom>
            <a:avLst/>
            <a:gdLst/>
            <a:ahLst/>
            <a:cxnLst/>
            <a:rect l="l" t="t" r="r" b="b"/>
            <a:pathLst>
              <a:path h="681227">
                <a:moveTo>
                  <a:pt x="0" y="681228"/>
                </a:moveTo>
                <a:lnTo>
                  <a:pt x="0" y="0"/>
                </a:lnTo>
              </a:path>
            </a:pathLst>
          </a:custGeom>
          <a:ln w="22860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60320" y="1097280"/>
            <a:ext cx="0" cy="681227"/>
          </a:xfrm>
          <a:custGeom>
            <a:avLst/>
            <a:gdLst/>
            <a:ahLst/>
            <a:cxnLst/>
            <a:rect l="l" t="t" r="r" b="b"/>
            <a:pathLst>
              <a:path h="681227">
                <a:moveTo>
                  <a:pt x="0" y="681228"/>
                </a:moveTo>
                <a:lnTo>
                  <a:pt x="0" y="0"/>
                </a:lnTo>
              </a:path>
            </a:pathLst>
          </a:custGeom>
          <a:ln w="18288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98648" y="1097280"/>
            <a:ext cx="0" cy="681227"/>
          </a:xfrm>
          <a:custGeom>
            <a:avLst/>
            <a:gdLst/>
            <a:ahLst/>
            <a:cxnLst/>
            <a:rect l="l" t="t" r="r" b="b"/>
            <a:pathLst>
              <a:path h="681227">
                <a:moveTo>
                  <a:pt x="0" y="681228"/>
                </a:moveTo>
                <a:lnTo>
                  <a:pt x="0" y="0"/>
                </a:lnTo>
              </a:path>
            </a:pathLst>
          </a:custGeom>
          <a:ln w="22860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32404" y="1097280"/>
            <a:ext cx="0" cy="681227"/>
          </a:xfrm>
          <a:custGeom>
            <a:avLst/>
            <a:gdLst/>
            <a:ahLst/>
            <a:cxnLst/>
            <a:rect l="l" t="t" r="r" b="b"/>
            <a:pathLst>
              <a:path h="681227">
                <a:moveTo>
                  <a:pt x="0" y="681228"/>
                </a:moveTo>
                <a:lnTo>
                  <a:pt x="0" y="0"/>
                </a:lnTo>
              </a:path>
            </a:pathLst>
          </a:custGeom>
          <a:ln w="18288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63873" y="1097280"/>
            <a:ext cx="0" cy="681227"/>
          </a:xfrm>
          <a:custGeom>
            <a:avLst/>
            <a:gdLst/>
            <a:ahLst/>
            <a:cxnLst/>
            <a:rect l="l" t="t" r="r" b="b"/>
            <a:pathLst>
              <a:path h="681227">
                <a:moveTo>
                  <a:pt x="0" y="681228"/>
                </a:moveTo>
                <a:lnTo>
                  <a:pt x="0" y="0"/>
                </a:lnTo>
              </a:path>
            </a:pathLst>
          </a:custGeom>
          <a:ln w="22860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86200" y="1101852"/>
            <a:ext cx="0" cy="676655"/>
          </a:xfrm>
          <a:custGeom>
            <a:avLst/>
            <a:gdLst/>
            <a:ahLst/>
            <a:cxnLst/>
            <a:rect l="l" t="t" r="r" b="b"/>
            <a:pathLst>
              <a:path h="676655">
                <a:moveTo>
                  <a:pt x="0" y="676656"/>
                </a:moveTo>
                <a:lnTo>
                  <a:pt x="0" y="0"/>
                </a:lnTo>
              </a:path>
            </a:pathLst>
          </a:custGeom>
          <a:ln w="18288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02436" y="1764792"/>
            <a:ext cx="2692908" cy="0"/>
          </a:xfrm>
          <a:custGeom>
            <a:avLst/>
            <a:gdLst/>
            <a:ahLst/>
            <a:cxnLst/>
            <a:rect l="l" t="t" r="r" b="b"/>
            <a:pathLst>
              <a:path w="2692908">
                <a:moveTo>
                  <a:pt x="0" y="0"/>
                </a:moveTo>
                <a:lnTo>
                  <a:pt x="2692908" y="0"/>
                </a:lnTo>
              </a:path>
            </a:pathLst>
          </a:custGeom>
          <a:ln w="22860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14450" y="1755648"/>
            <a:ext cx="0" cy="3758184"/>
          </a:xfrm>
          <a:custGeom>
            <a:avLst/>
            <a:gdLst/>
            <a:ahLst/>
            <a:cxnLst/>
            <a:rect l="l" t="t" r="r" b="b"/>
            <a:pathLst>
              <a:path h="3758184">
                <a:moveTo>
                  <a:pt x="0" y="3758184"/>
                </a:moveTo>
                <a:lnTo>
                  <a:pt x="0" y="0"/>
                </a:lnTo>
              </a:path>
            </a:pathLst>
          </a:custGeom>
          <a:ln w="13716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20289" y="1755648"/>
            <a:ext cx="0" cy="3108960"/>
          </a:xfrm>
          <a:custGeom>
            <a:avLst/>
            <a:gdLst/>
            <a:ahLst/>
            <a:cxnLst/>
            <a:rect l="l" t="t" r="r" b="b"/>
            <a:pathLst>
              <a:path h="3108960">
                <a:moveTo>
                  <a:pt x="0" y="3108960"/>
                </a:moveTo>
                <a:lnTo>
                  <a:pt x="0" y="0"/>
                </a:lnTo>
              </a:path>
            </a:pathLst>
          </a:custGeom>
          <a:ln w="13716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65376" y="2029967"/>
            <a:ext cx="0" cy="3154679"/>
          </a:xfrm>
          <a:custGeom>
            <a:avLst/>
            <a:gdLst/>
            <a:ahLst/>
            <a:cxnLst/>
            <a:rect l="l" t="t" r="r" b="b"/>
            <a:pathLst>
              <a:path h="3154679">
                <a:moveTo>
                  <a:pt x="0" y="3154679"/>
                </a:moveTo>
                <a:lnTo>
                  <a:pt x="0" y="0"/>
                </a:lnTo>
              </a:path>
            </a:pathLst>
          </a:custGeom>
          <a:ln w="27432">
            <a:solidFill>
              <a:srgbClr val="A0A0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22576" y="4853178"/>
            <a:ext cx="1389888" cy="0"/>
          </a:xfrm>
          <a:custGeom>
            <a:avLst/>
            <a:gdLst/>
            <a:ahLst/>
            <a:cxnLst/>
            <a:rect l="l" t="t" r="r" b="b"/>
            <a:pathLst>
              <a:path w="1389888">
                <a:moveTo>
                  <a:pt x="0" y="0"/>
                </a:moveTo>
                <a:lnTo>
                  <a:pt x="1389888" y="0"/>
                </a:lnTo>
              </a:path>
            </a:pathLst>
          </a:custGeom>
          <a:ln w="22860">
            <a:solidFill>
              <a:srgbClr val="93939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34155" y="4853178"/>
            <a:ext cx="278892" cy="0"/>
          </a:xfrm>
          <a:custGeom>
            <a:avLst/>
            <a:gdLst/>
            <a:ahLst/>
            <a:cxnLst/>
            <a:rect l="l" t="t" r="r" b="b"/>
            <a:pathLst>
              <a:path w="278892">
                <a:moveTo>
                  <a:pt x="0" y="0"/>
                </a:moveTo>
                <a:lnTo>
                  <a:pt x="278892" y="0"/>
                </a:lnTo>
              </a:path>
            </a:pathLst>
          </a:custGeom>
          <a:ln w="22860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56232" y="5177790"/>
            <a:ext cx="1847088" cy="0"/>
          </a:xfrm>
          <a:custGeom>
            <a:avLst/>
            <a:gdLst/>
            <a:ahLst/>
            <a:cxnLst/>
            <a:rect l="l" t="t" r="r" b="b"/>
            <a:pathLst>
              <a:path w="1847088">
                <a:moveTo>
                  <a:pt x="0" y="0"/>
                </a:moveTo>
                <a:lnTo>
                  <a:pt x="1847088" y="0"/>
                </a:lnTo>
              </a:path>
            </a:pathLst>
          </a:custGeom>
          <a:ln w="13716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34155" y="5175503"/>
            <a:ext cx="292608" cy="0"/>
          </a:xfrm>
          <a:custGeom>
            <a:avLst/>
            <a:gdLst/>
            <a:ahLst/>
            <a:cxnLst/>
            <a:rect l="l" t="t" r="r" b="b"/>
            <a:pathLst>
              <a:path w="292608">
                <a:moveTo>
                  <a:pt x="0" y="0"/>
                </a:moveTo>
                <a:lnTo>
                  <a:pt x="292608" y="0"/>
                </a:lnTo>
              </a:path>
            </a:pathLst>
          </a:custGeom>
          <a:ln w="13716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07591" y="5502402"/>
            <a:ext cx="2391156" cy="0"/>
          </a:xfrm>
          <a:custGeom>
            <a:avLst/>
            <a:gdLst/>
            <a:ahLst/>
            <a:cxnLst/>
            <a:rect l="l" t="t" r="r" b="b"/>
            <a:pathLst>
              <a:path w="2391156">
                <a:moveTo>
                  <a:pt x="0" y="0"/>
                </a:moveTo>
                <a:lnTo>
                  <a:pt x="2391156" y="0"/>
                </a:lnTo>
              </a:path>
            </a:pathLst>
          </a:custGeom>
          <a:ln w="13716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34155" y="5504688"/>
            <a:ext cx="297180" cy="0"/>
          </a:xfrm>
          <a:custGeom>
            <a:avLst/>
            <a:gdLst/>
            <a:ahLst/>
            <a:cxnLst/>
            <a:rect l="l" t="t" r="r" b="b"/>
            <a:pathLst>
              <a:path w="297180">
                <a:moveTo>
                  <a:pt x="0" y="0"/>
                </a:moveTo>
                <a:lnTo>
                  <a:pt x="297180" y="0"/>
                </a:lnTo>
              </a:path>
            </a:pathLst>
          </a:custGeom>
          <a:ln w="13716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79908" y="134365"/>
            <a:ext cx="7609840" cy="9944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spc="70" dirty="0" smtClean="0">
                <a:latin typeface="Arial"/>
                <a:cs typeface="Arial"/>
              </a:rPr>
              <a:t>Figure</a:t>
            </a:r>
            <a:r>
              <a:rPr sz="1750" spc="-40" dirty="0" smtClean="0">
                <a:latin typeface="Arial"/>
                <a:cs typeface="Arial"/>
              </a:rPr>
              <a:t> </a:t>
            </a:r>
            <a:r>
              <a:rPr sz="1750" spc="150" dirty="0" smtClean="0">
                <a:latin typeface="Arial"/>
                <a:cs typeface="Arial"/>
              </a:rPr>
              <a:t>2-7  </a:t>
            </a:r>
            <a:r>
              <a:rPr sz="1750" spc="10" dirty="0" smtClean="0">
                <a:latin typeface="Arial"/>
                <a:cs typeface="Arial"/>
              </a:rPr>
              <a:t>The</a:t>
            </a:r>
            <a:r>
              <a:rPr sz="1750" spc="110" dirty="0" smtClean="0">
                <a:latin typeface="Arial"/>
                <a:cs typeface="Arial"/>
              </a:rPr>
              <a:t> </a:t>
            </a:r>
            <a:r>
              <a:rPr sz="1750" spc="0" dirty="0" smtClean="0">
                <a:latin typeface="Arial"/>
                <a:cs typeface="Arial"/>
              </a:rPr>
              <a:t>access</a:t>
            </a:r>
            <a:r>
              <a:rPr sz="1750" spc="185" dirty="0" smtClean="0">
                <a:latin typeface="Arial"/>
                <a:cs typeface="Arial"/>
              </a:rPr>
              <a:t> </a:t>
            </a:r>
            <a:r>
              <a:rPr sz="1750" spc="0" dirty="0" smtClean="0">
                <a:latin typeface="Arial"/>
                <a:cs typeface="Arial"/>
              </a:rPr>
              <a:t>rights</a:t>
            </a:r>
            <a:r>
              <a:rPr sz="1750" spc="85" dirty="0" smtClean="0">
                <a:latin typeface="Arial"/>
                <a:cs typeface="Arial"/>
              </a:rPr>
              <a:t> </a:t>
            </a:r>
            <a:r>
              <a:rPr sz="1750" spc="0" dirty="0" smtClean="0">
                <a:latin typeface="Arial"/>
                <a:cs typeface="Arial"/>
              </a:rPr>
              <a:t>byte</a:t>
            </a:r>
            <a:r>
              <a:rPr sz="1750" spc="-10" dirty="0" smtClean="0">
                <a:latin typeface="Arial"/>
                <a:cs typeface="Arial"/>
              </a:rPr>
              <a:t> for</a:t>
            </a:r>
            <a:r>
              <a:rPr sz="1750" spc="65" dirty="0" smtClean="0">
                <a:latin typeface="Arial"/>
                <a:cs typeface="Arial"/>
              </a:rPr>
              <a:t> </a:t>
            </a:r>
            <a:r>
              <a:rPr sz="1750" spc="15" dirty="0" smtClean="0">
                <a:latin typeface="Arial"/>
                <a:cs typeface="Arial"/>
              </a:rPr>
              <a:t>the</a:t>
            </a:r>
            <a:r>
              <a:rPr sz="1750" spc="30" dirty="0" smtClean="0">
                <a:latin typeface="Arial"/>
                <a:cs typeface="Arial"/>
              </a:rPr>
              <a:t> </a:t>
            </a:r>
            <a:r>
              <a:rPr sz="1750" spc="15" dirty="0" smtClean="0">
                <a:latin typeface="Arial"/>
                <a:cs typeface="Arial"/>
              </a:rPr>
              <a:t>80286</a:t>
            </a:r>
            <a:r>
              <a:rPr sz="1750" spc="20" dirty="0" smtClean="0">
                <a:latin typeface="Arial"/>
                <a:cs typeface="Arial"/>
              </a:rPr>
              <a:t> </a:t>
            </a:r>
            <a:r>
              <a:rPr sz="1750" spc="0" dirty="0" smtClean="0">
                <a:latin typeface="Arial"/>
                <a:cs typeface="Arial"/>
              </a:rPr>
              <a:t>through</a:t>
            </a:r>
            <a:r>
              <a:rPr sz="1750" spc="215" dirty="0" smtClean="0">
                <a:latin typeface="Arial"/>
                <a:cs typeface="Arial"/>
              </a:rPr>
              <a:t> </a:t>
            </a:r>
            <a:r>
              <a:rPr sz="1750" spc="5" dirty="0" smtClean="0">
                <a:latin typeface="Arial"/>
                <a:cs typeface="Arial"/>
              </a:rPr>
              <a:t>Core2</a:t>
            </a:r>
            <a:r>
              <a:rPr sz="1750" spc="100" dirty="0" smtClean="0">
                <a:latin typeface="Arial"/>
                <a:cs typeface="Arial"/>
              </a:rPr>
              <a:t> </a:t>
            </a:r>
            <a:r>
              <a:rPr sz="1750" spc="-10" dirty="0" smtClean="0">
                <a:latin typeface="Arial"/>
                <a:cs typeface="Arial"/>
              </a:rPr>
              <a:t>descriptor.</a:t>
            </a:r>
            <a:endParaRPr sz="175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30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082040">
              <a:lnSpc>
                <a:spcPct val="100000"/>
              </a:lnSpc>
              <a:tabLst>
                <a:tab pos="1429385" algn="l"/>
                <a:tab pos="1758950" algn="l"/>
                <a:tab pos="2092325" algn="l"/>
                <a:tab pos="2417445" algn="l"/>
                <a:tab pos="2750820" algn="l"/>
                <a:tab pos="3103245" algn="l"/>
                <a:tab pos="3423285" algn="l"/>
              </a:tabLst>
            </a:pPr>
            <a:r>
              <a:rPr sz="1400" spc="105" dirty="0" smtClean="0">
                <a:solidFill>
                  <a:srgbClr val="424242"/>
                </a:solidFill>
                <a:latin typeface="Times New Roman"/>
                <a:cs typeface="Times New Roman"/>
              </a:rPr>
              <a:t>7	</a:t>
            </a:r>
            <a:r>
              <a:rPr sz="1500" spc="105" dirty="0" smtClean="0">
                <a:solidFill>
                  <a:srgbClr val="424242"/>
                </a:solidFill>
                <a:latin typeface="Courier New"/>
                <a:cs typeface="Courier New"/>
              </a:rPr>
              <a:t>6	</a:t>
            </a:r>
            <a:r>
              <a:rPr sz="1500" spc="45" dirty="0" smtClean="0">
                <a:solidFill>
                  <a:srgbClr val="424242"/>
                </a:solidFill>
                <a:latin typeface="Courier New"/>
                <a:cs typeface="Courier New"/>
              </a:rPr>
              <a:t>5	</a:t>
            </a:r>
            <a:r>
              <a:rPr sz="1500" spc="114" dirty="0" smtClean="0">
                <a:solidFill>
                  <a:srgbClr val="424242"/>
                </a:solidFill>
                <a:latin typeface="Courier New"/>
                <a:cs typeface="Courier New"/>
              </a:rPr>
              <a:t>4	</a:t>
            </a:r>
            <a:r>
              <a:rPr sz="1500" spc="95" dirty="0" smtClean="0">
                <a:solidFill>
                  <a:srgbClr val="5B5B5B"/>
                </a:solidFill>
                <a:latin typeface="Courier New"/>
                <a:cs typeface="Courier New"/>
              </a:rPr>
              <a:t>3	</a:t>
            </a:r>
            <a:r>
              <a:rPr sz="1500" spc="60" dirty="0" smtClean="0">
                <a:solidFill>
                  <a:srgbClr val="424242"/>
                </a:solidFill>
                <a:latin typeface="Courier New"/>
                <a:cs typeface="Courier New"/>
              </a:rPr>
              <a:t>2	</a:t>
            </a:r>
            <a:r>
              <a:rPr sz="1950" spc="37" baseline="2136" dirty="0" smtClean="0">
                <a:solidFill>
                  <a:srgbClr val="5B5B5B"/>
                </a:solidFill>
                <a:latin typeface="Times New Roman"/>
                <a:cs typeface="Times New Roman"/>
              </a:rPr>
              <a:t>1	</a:t>
            </a:r>
            <a:r>
              <a:rPr sz="1400" spc="40" dirty="0" smtClean="0">
                <a:solidFill>
                  <a:srgbClr val="424242"/>
                </a:solidFill>
                <a:latin typeface="Times New Roman"/>
                <a:cs typeface="Times New Roman"/>
              </a:rPr>
              <a:t>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61820" y="1163573"/>
            <a:ext cx="118745" cy="81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50" spc="605" dirty="0" smtClean="0">
                <a:solidFill>
                  <a:srgbClr val="424242"/>
                </a:solidFill>
                <a:latin typeface="Arial"/>
                <a:cs typeface="Arial"/>
              </a:rPr>
              <a:t>I</a:t>
            </a:r>
            <a:endParaRPr sz="4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61820" y="1145540"/>
            <a:ext cx="69850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215" dirty="0" smtClean="0">
                <a:solidFill>
                  <a:srgbClr val="424242"/>
                </a:solidFill>
                <a:latin typeface="Times New Roman"/>
                <a:cs typeface="Times New Roman"/>
              </a:rPr>
              <a:t>•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40611" y="1295146"/>
            <a:ext cx="142240" cy="201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spc="220" dirty="0" smtClean="0">
                <a:solidFill>
                  <a:srgbClr val="2A2A2A"/>
                </a:solidFill>
                <a:latin typeface="Arial"/>
                <a:cs typeface="Arial"/>
              </a:rPr>
              <a:t>p</a:t>
            </a:r>
            <a:endParaRPr sz="12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33804" y="1309878"/>
            <a:ext cx="345440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60" dirty="0" smtClean="0">
                <a:solidFill>
                  <a:srgbClr val="424242"/>
                </a:solidFill>
                <a:latin typeface="Arial"/>
                <a:cs typeface="Arial"/>
              </a:rPr>
              <a:t>D</a:t>
            </a:r>
            <a:r>
              <a:rPr sz="1350" spc="-110" dirty="0" smtClean="0">
                <a:solidFill>
                  <a:srgbClr val="424242"/>
                </a:solidFill>
                <a:latin typeface="Arial"/>
                <a:cs typeface="Arial"/>
              </a:rPr>
              <a:t>P</a:t>
            </a:r>
            <a:r>
              <a:rPr sz="1350" spc="35" dirty="0" smtClean="0">
                <a:solidFill>
                  <a:srgbClr val="5B5B5B"/>
                </a:solidFill>
                <a:latin typeface="Arial"/>
                <a:cs typeface="Arial"/>
              </a:rPr>
              <a:t>L</a:t>
            </a:r>
            <a:endParaRPr sz="13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46451" y="1225550"/>
            <a:ext cx="1453515" cy="3194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41630" algn="l"/>
                <a:tab pos="624840" algn="l"/>
                <a:tab pos="1329055" algn="l"/>
              </a:tabLst>
            </a:pPr>
            <a:r>
              <a:rPr sz="3075" spc="225" baseline="1355" dirty="0" smtClean="0">
                <a:solidFill>
                  <a:srgbClr val="424242"/>
                </a:solidFill>
                <a:latin typeface="Times New Roman"/>
                <a:cs typeface="Times New Roman"/>
              </a:rPr>
              <a:t>s	</a:t>
            </a:r>
            <a:r>
              <a:rPr sz="1875" spc="120" baseline="2222" dirty="0" smtClean="0">
                <a:solidFill>
                  <a:srgbClr val="424242"/>
                </a:solidFill>
                <a:latin typeface="Arial"/>
                <a:cs typeface="Arial"/>
              </a:rPr>
              <a:t>E	</a:t>
            </a:r>
            <a:r>
              <a:rPr sz="1250" spc="15" dirty="0" smtClean="0">
                <a:solidFill>
                  <a:srgbClr val="424242"/>
                </a:solidFill>
                <a:latin typeface="Arial"/>
                <a:cs typeface="Arial"/>
              </a:rPr>
              <a:t>ED</a:t>
            </a:r>
            <a:r>
              <a:rPr sz="1250" spc="95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300" spc="-105" dirty="0" smtClean="0">
                <a:solidFill>
                  <a:srgbClr val="424242"/>
                </a:solidFill>
                <a:latin typeface="Times New Roman"/>
                <a:cs typeface="Times New Roman"/>
              </a:rPr>
              <a:t>A/W	</a:t>
            </a:r>
            <a:r>
              <a:rPr sz="1300" spc="-70" dirty="0" smtClean="0">
                <a:solidFill>
                  <a:srgbClr val="424242"/>
                </a:solidFill>
                <a:latin typeface="Times New Roman"/>
                <a:cs typeface="Times New Roman"/>
              </a:rPr>
              <a:t>A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61820" y="1437640"/>
            <a:ext cx="69850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40" dirty="0" smtClean="0">
                <a:solidFill>
                  <a:srgbClr val="424242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77388" y="1474470"/>
            <a:ext cx="201295" cy="2178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50" dirty="0" smtClean="0">
                <a:solidFill>
                  <a:srgbClr val="5B5B5B"/>
                </a:solidFill>
                <a:latin typeface="Times New Roman"/>
                <a:cs typeface="Times New Roman"/>
              </a:rPr>
              <a:t>/</a:t>
            </a:r>
            <a:r>
              <a:rPr sz="1350" spc="45" dirty="0" smtClean="0">
                <a:solidFill>
                  <a:srgbClr val="424242"/>
                </a:solidFill>
                <a:latin typeface="Times New Roman"/>
                <a:cs typeface="Times New Roman"/>
              </a:rPr>
              <a:t>C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61820" y="1556788"/>
            <a:ext cx="118745" cy="1676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3300"/>
              </a:lnSpc>
            </a:pPr>
            <a:r>
              <a:rPr sz="450" spc="605" dirty="0" smtClean="0">
                <a:solidFill>
                  <a:srgbClr val="424242"/>
                </a:solidFill>
                <a:latin typeface="Arial"/>
                <a:cs typeface="Arial"/>
              </a:rPr>
              <a:t>I I</a:t>
            </a:r>
            <a:endParaRPr sz="4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33220" y="1720088"/>
            <a:ext cx="575310" cy="3003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1900" spc="195" dirty="0" smtClean="0">
                <a:solidFill>
                  <a:srgbClr val="2A2A2A"/>
                </a:solidFill>
                <a:latin typeface="Arial"/>
                <a:cs typeface="Arial"/>
              </a:rPr>
              <a:t>I	I</a:t>
            </a:r>
            <a:endParaRPr sz="19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639060" y="1725421"/>
            <a:ext cx="118110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spc="235" dirty="0" smtClean="0">
                <a:solidFill>
                  <a:srgbClr val="2A2A2A"/>
                </a:solidFill>
                <a:latin typeface="Arial"/>
                <a:cs typeface="Arial"/>
              </a:rPr>
              <a:t>I</a:t>
            </a:r>
            <a:endParaRPr sz="17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430015" y="1558544"/>
            <a:ext cx="2558415" cy="620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22885" algn="l"/>
              </a:tabLst>
            </a:pPr>
            <a:r>
              <a:rPr sz="1750" spc="130" dirty="0" smtClean="0">
                <a:solidFill>
                  <a:srgbClr val="424242"/>
                </a:solidFill>
                <a:latin typeface="Arial"/>
                <a:cs typeface="Arial"/>
              </a:rPr>
              <a:t>I	</a:t>
            </a:r>
            <a:r>
              <a:rPr sz="4000" spc="-640" dirty="0" smtClean="0">
                <a:solidFill>
                  <a:srgbClr val="5B5B5B"/>
                </a:solidFill>
                <a:latin typeface="Times New Roman"/>
                <a:cs typeface="Times New Roman"/>
              </a:rPr>
              <a:t>L</a:t>
            </a:r>
            <a:r>
              <a:rPr sz="4000" spc="-420" dirty="0" smtClean="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sz="1150" spc="-80" dirty="0" smtClean="0">
                <a:solidFill>
                  <a:srgbClr val="424242"/>
                </a:solidFill>
                <a:latin typeface="Arial"/>
                <a:cs typeface="Arial"/>
              </a:rPr>
              <a:t>A</a:t>
            </a:r>
            <a:r>
              <a:rPr sz="1150" spc="6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250" spc="180" dirty="0" smtClean="0">
                <a:solidFill>
                  <a:srgbClr val="5B5B5B"/>
                </a:solidFill>
                <a:latin typeface="Arial"/>
                <a:cs typeface="Arial"/>
              </a:rPr>
              <a:t>=</a:t>
            </a:r>
            <a:r>
              <a:rPr sz="1250" spc="-190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150" spc="165" dirty="0" smtClean="0">
                <a:solidFill>
                  <a:srgbClr val="5B5B5B"/>
                </a:solidFill>
                <a:latin typeface="Arial"/>
                <a:cs typeface="Arial"/>
              </a:rPr>
              <a:t>0 </a:t>
            </a:r>
            <a:r>
              <a:rPr sz="1150" spc="-80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150" spc="10" dirty="0" smtClean="0">
                <a:solidFill>
                  <a:srgbClr val="424242"/>
                </a:solidFill>
                <a:latin typeface="Arial"/>
                <a:cs typeface="Arial"/>
              </a:rPr>
              <a:t>S</a:t>
            </a:r>
            <a:r>
              <a:rPr sz="1150" spc="60" dirty="0" smtClean="0">
                <a:solidFill>
                  <a:srgbClr val="5B5B5B"/>
                </a:solidFill>
                <a:latin typeface="Arial"/>
                <a:cs typeface="Arial"/>
              </a:rPr>
              <a:t>e</a:t>
            </a:r>
            <a:r>
              <a:rPr sz="1150" spc="20" dirty="0" smtClean="0">
                <a:solidFill>
                  <a:srgbClr val="5B5B5B"/>
                </a:solidFill>
                <a:latin typeface="Arial"/>
                <a:cs typeface="Arial"/>
              </a:rPr>
              <a:t>g</a:t>
            </a:r>
            <a:r>
              <a:rPr sz="1150" spc="45" dirty="0" smtClean="0">
                <a:solidFill>
                  <a:srgbClr val="424242"/>
                </a:solidFill>
                <a:latin typeface="Arial"/>
                <a:cs typeface="Arial"/>
              </a:rPr>
              <a:t>m</a:t>
            </a:r>
            <a:r>
              <a:rPr sz="1150" spc="75" dirty="0" smtClean="0">
                <a:solidFill>
                  <a:srgbClr val="5B5B5B"/>
                </a:solidFill>
                <a:latin typeface="Arial"/>
                <a:cs typeface="Arial"/>
              </a:rPr>
              <a:t>e</a:t>
            </a:r>
            <a:r>
              <a:rPr sz="1150" spc="15" dirty="0" smtClean="0">
                <a:solidFill>
                  <a:srgbClr val="424242"/>
                </a:solidFill>
                <a:latin typeface="Arial"/>
                <a:cs typeface="Arial"/>
              </a:rPr>
              <a:t>nt</a:t>
            </a:r>
            <a:r>
              <a:rPr sz="1150" spc="-3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150" spc="80" dirty="0" smtClean="0">
                <a:solidFill>
                  <a:srgbClr val="727272"/>
                </a:solidFill>
                <a:latin typeface="Arial"/>
                <a:cs typeface="Arial"/>
              </a:rPr>
              <a:t>n</a:t>
            </a:r>
            <a:r>
              <a:rPr sz="1150" spc="0" dirty="0" smtClean="0">
                <a:solidFill>
                  <a:srgbClr val="727272"/>
                </a:solidFill>
                <a:latin typeface="Arial"/>
                <a:cs typeface="Arial"/>
              </a:rPr>
              <a:t>o</a:t>
            </a:r>
            <a:r>
              <a:rPr sz="1150" spc="-55" dirty="0" smtClean="0">
                <a:solidFill>
                  <a:srgbClr val="424242"/>
                </a:solidFill>
                <a:latin typeface="Arial"/>
                <a:cs typeface="Arial"/>
              </a:rPr>
              <a:t>t</a:t>
            </a:r>
            <a:r>
              <a:rPr sz="1150" spc="55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150" spc="35" dirty="0" smtClean="0">
                <a:solidFill>
                  <a:srgbClr val="5B5B5B"/>
                </a:solidFill>
                <a:latin typeface="Arial"/>
                <a:cs typeface="Arial"/>
              </a:rPr>
              <a:t>accessed</a:t>
            </a:r>
            <a:endParaRPr sz="11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924292" y="3678173"/>
            <a:ext cx="38735" cy="81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50" spc="-25" dirty="0" smtClean="0">
                <a:solidFill>
                  <a:srgbClr val="BDBDBD"/>
                </a:solidFill>
                <a:latin typeface="Arial"/>
                <a:cs typeface="Arial"/>
              </a:rPr>
              <a:t>I</a:t>
            </a:r>
            <a:endParaRPr sz="4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924292" y="4482845"/>
            <a:ext cx="38735" cy="81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50" spc="-25" dirty="0" smtClean="0">
                <a:solidFill>
                  <a:srgbClr val="BDBDBD"/>
                </a:solidFill>
                <a:latin typeface="Arial"/>
                <a:cs typeface="Arial"/>
              </a:rPr>
              <a:t>I</a:t>
            </a:r>
            <a:endParaRPr sz="4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955796" y="4672838"/>
            <a:ext cx="1689100" cy="186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95" dirty="0" smtClean="0">
                <a:solidFill>
                  <a:srgbClr val="5B5B5B"/>
                </a:solidFill>
                <a:latin typeface="Arial"/>
                <a:cs typeface="Arial"/>
              </a:rPr>
              <a:t>S</a:t>
            </a:r>
            <a:r>
              <a:rPr sz="1150" spc="-45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150" spc="65" dirty="0" smtClean="0">
                <a:solidFill>
                  <a:srgbClr val="5B5B5B"/>
                </a:solidFill>
                <a:latin typeface="Arial"/>
                <a:cs typeface="Arial"/>
              </a:rPr>
              <a:t>=</a:t>
            </a:r>
            <a:r>
              <a:rPr sz="1150" spc="-95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150" spc="165" dirty="0" smtClean="0">
                <a:solidFill>
                  <a:srgbClr val="5B5B5B"/>
                </a:solidFill>
                <a:latin typeface="Arial"/>
                <a:cs typeface="Arial"/>
              </a:rPr>
              <a:t>0 </a:t>
            </a:r>
            <a:r>
              <a:rPr sz="1150" spc="-45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150" spc="10" dirty="0" smtClean="0">
                <a:solidFill>
                  <a:srgbClr val="5B5B5B"/>
                </a:solidFill>
                <a:latin typeface="Arial"/>
                <a:cs typeface="Arial"/>
              </a:rPr>
              <a:t>S</a:t>
            </a:r>
            <a:r>
              <a:rPr sz="1150" spc="-5" dirty="0" smtClean="0">
                <a:solidFill>
                  <a:srgbClr val="424242"/>
                </a:solidFill>
                <a:latin typeface="Arial"/>
                <a:cs typeface="Arial"/>
              </a:rPr>
              <a:t>y</a:t>
            </a:r>
            <a:r>
              <a:rPr sz="1150" spc="70" dirty="0" smtClean="0">
                <a:solidFill>
                  <a:srgbClr val="5B5B5B"/>
                </a:solidFill>
                <a:latin typeface="Arial"/>
                <a:cs typeface="Arial"/>
              </a:rPr>
              <a:t>s</a:t>
            </a:r>
            <a:r>
              <a:rPr sz="1150" spc="-40" dirty="0" smtClean="0">
                <a:solidFill>
                  <a:srgbClr val="424242"/>
                </a:solidFill>
                <a:latin typeface="Arial"/>
                <a:cs typeface="Arial"/>
              </a:rPr>
              <a:t>t</a:t>
            </a:r>
            <a:r>
              <a:rPr sz="1150" spc="75" dirty="0" smtClean="0">
                <a:solidFill>
                  <a:srgbClr val="5B5B5B"/>
                </a:solidFill>
                <a:latin typeface="Arial"/>
                <a:cs typeface="Arial"/>
              </a:rPr>
              <a:t>em</a:t>
            </a:r>
            <a:r>
              <a:rPr sz="1150" spc="-65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150" spc="15" dirty="0" smtClean="0">
                <a:solidFill>
                  <a:srgbClr val="5B5B5B"/>
                </a:solidFill>
                <a:latin typeface="Arial"/>
                <a:cs typeface="Arial"/>
              </a:rPr>
              <a:t>descriptor</a:t>
            </a:r>
            <a:endParaRPr sz="11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955796" y="4684600"/>
            <a:ext cx="2756535" cy="577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5700"/>
              </a:lnSpc>
            </a:pPr>
            <a:r>
              <a:rPr sz="1150" spc="95" dirty="0" smtClean="0">
                <a:solidFill>
                  <a:srgbClr val="424242"/>
                </a:solidFill>
                <a:latin typeface="Arial"/>
                <a:cs typeface="Arial"/>
              </a:rPr>
              <a:t>S</a:t>
            </a:r>
            <a:r>
              <a:rPr sz="1150" spc="-8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950" spc="-440" dirty="0" smtClean="0">
                <a:solidFill>
                  <a:srgbClr val="8C8C8C"/>
                </a:solidFill>
                <a:latin typeface="Times New Roman"/>
                <a:cs typeface="Times New Roman"/>
              </a:rPr>
              <a:t>=</a:t>
            </a:r>
            <a:r>
              <a:rPr sz="1950" spc="65" dirty="0" smtClean="0">
                <a:solidFill>
                  <a:srgbClr val="8C8C8C"/>
                </a:solidFill>
                <a:latin typeface="Times New Roman"/>
                <a:cs typeface="Times New Roman"/>
              </a:rPr>
              <a:t> </a:t>
            </a:r>
            <a:r>
              <a:rPr sz="1050" spc="-65" dirty="0" smtClean="0">
                <a:solidFill>
                  <a:srgbClr val="424242"/>
                </a:solidFill>
                <a:latin typeface="Arial"/>
                <a:cs typeface="Arial"/>
              </a:rPr>
              <a:t>1 </a:t>
            </a:r>
            <a:r>
              <a:rPr sz="1050" spc="8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150" spc="55" dirty="0" smtClean="0">
                <a:solidFill>
                  <a:srgbClr val="424242"/>
                </a:solidFill>
                <a:latin typeface="Arial"/>
                <a:cs typeface="Arial"/>
              </a:rPr>
              <a:t>Co</a:t>
            </a:r>
            <a:r>
              <a:rPr sz="1150" spc="-35" dirty="0" smtClean="0">
                <a:solidFill>
                  <a:srgbClr val="424242"/>
                </a:solidFill>
                <a:latin typeface="Arial"/>
                <a:cs typeface="Arial"/>
              </a:rPr>
              <a:t>d</a:t>
            </a:r>
            <a:r>
              <a:rPr sz="1150" spc="100" dirty="0" smtClean="0">
                <a:solidFill>
                  <a:srgbClr val="5B5B5B"/>
                </a:solidFill>
                <a:latin typeface="Arial"/>
                <a:cs typeface="Arial"/>
              </a:rPr>
              <a:t>e</a:t>
            </a:r>
            <a:r>
              <a:rPr sz="1150" spc="-55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150" spc="50" dirty="0" smtClean="0">
                <a:solidFill>
                  <a:srgbClr val="5B5B5B"/>
                </a:solidFill>
                <a:latin typeface="Arial"/>
                <a:cs typeface="Arial"/>
              </a:rPr>
              <a:t>or</a:t>
            </a:r>
            <a:r>
              <a:rPr sz="1150" spc="-45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150" spc="75" dirty="0" smtClean="0">
                <a:solidFill>
                  <a:srgbClr val="424242"/>
                </a:solidFill>
                <a:latin typeface="Arial"/>
                <a:cs typeface="Arial"/>
              </a:rPr>
              <a:t>d</a:t>
            </a:r>
            <a:r>
              <a:rPr sz="1150" spc="20" dirty="0" smtClean="0">
                <a:solidFill>
                  <a:srgbClr val="5B5B5B"/>
                </a:solidFill>
                <a:latin typeface="Arial"/>
                <a:cs typeface="Arial"/>
              </a:rPr>
              <a:t>ata</a:t>
            </a:r>
            <a:r>
              <a:rPr sz="1150" spc="-20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150" spc="45" dirty="0" smtClean="0">
                <a:solidFill>
                  <a:srgbClr val="5B5B5B"/>
                </a:solidFill>
                <a:latin typeface="Arial"/>
                <a:cs typeface="Arial"/>
              </a:rPr>
              <a:t>so</a:t>
            </a:r>
            <a:r>
              <a:rPr sz="1150" spc="25" dirty="0" smtClean="0">
                <a:solidFill>
                  <a:srgbClr val="5B5B5B"/>
                </a:solidFill>
                <a:latin typeface="Arial"/>
                <a:cs typeface="Arial"/>
              </a:rPr>
              <a:t>g</a:t>
            </a:r>
            <a:r>
              <a:rPr sz="1150" spc="45" dirty="0" smtClean="0">
                <a:solidFill>
                  <a:srgbClr val="424242"/>
                </a:solidFill>
                <a:latin typeface="Arial"/>
                <a:cs typeface="Arial"/>
              </a:rPr>
              <a:t>m</a:t>
            </a:r>
            <a:r>
              <a:rPr sz="1150" spc="75" dirty="0" smtClean="0">
                <a:solidFill>
                  <a:srgbClr val="5B5B5B"/>
                </a:solidFill>
                <a:latin typeface="Arial"/>
                <a:cs typeface="Arial"/>
              </a:rPr>
              <a:t>e</a:t>
            </a:r>
            <a:r>
              <a:rPr sz="1150" spc="15" dirty="0" smtClean="0">
                <a:solidFill>
                  <a:srgbClr val="424242"/>
                </a:solidFill>
                <a:latin typeface="Arial"/>
                <a:cs typeface="Arial"/>
              </a:rPr>
              <a:t>nt</a:t>
            </a:r>
            <a:r>
              <a:rPr sz="1150" spc="-3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150" spc="40" dirty="0" smtClean="0">
                <a:solidFill>
                  <a:srgbClr val="424242"/>
                </a:solidFill>
                <a:latin typeface="Arial"/>
                <a:cs typeface="Arial"/>
              </a:rPr>
              <a:t>d</a:t>
            </a:r>
            <a:r>
              <a:rPr sz="1150" spc="60" dirty="0" smtClean="0">
                <a:solidFill>
                  <a:srgbClr val="5B5B5B"/>
                </a:solidFill>
                <a:latin typeface="Arial"/>
                <a:cs typeface="Arial"/>
              </a:rPr>
              <a:t>e</a:t>
            </a:r>
            <a:r>
              <a:rPr sz="1150" spc="15" dirty="0" smtClean="0">
                <a:solidFill>
                  <a:srgbClr val="5B5B5B"/>
                </a:solidFill>
                <a:latin typeface="Arial"/>
                <a:cs typeface="Arial"/>
              </a:rPr>
              <a:t>s</a:t>
            </a:r>
            <a:r>
              <a:rPr sz="1150" spc="35" dirty="0" smtClean="0">
                <a:solidFill>
                  <a:srgbClr val="424242"/>
                </a:solidFill>
                <a:latin typeface="Arial"/>
                <a:cs typeface="Arial"/>
              </a:rPr>
              <a:t>c</a:t>
            </a:r>
            <a:r>
              <a:rPr sz="1150" spc="120" dirty="0" smtClean="0">
                <a:solidFill>
                  <a:srgbClr val="5B5B5B"/>
                </a:solidFill>
                <a:latin typeface="Arial"/>
                <a:cs typeface="Arial"/>
              </a:rPr>
              <a:t>r</a:t>
            </a:r>
            <a:r>
              <a:rPr sz="1150" spc="-80" dirty="0" smtClean="0">
                <a:solidFill>
                  <a:srgbClr val="5B5B5B"/>
                </a:solidFill>
                <a:latin typeface="Arial"/>
                <a:cs typeface="Arial"/>
              </a:rPr>
              <a:t>i</a:t>
            </a:r>
            <a:r>
              <a:rPr sz="1150" spc="30" dirty="0" smtClean="0">
                <a:solidFill>
                  <a:srgbClr val="424242"/>
                </a:solidFill>
                <a:latin typeface="Arial"/>
                <a:cs typeface="Arial"/>
              </a:rPr>
              <a:t>pt</a:t>
            </a:r>
            <a:r>
              <a:rPr sz="1150" spc="5" dirty="0" smtClean="0">
                <a:solidFill>
                  <a:srgbClr val="424242"/>
                </a:solidFill>
                <a:latin typeface="Arial"/>
                <a:cs typeface="Arial"/>
              </a:rPr>
              <a:t>o</a:t>
            </a:r>
            <a:r>
              <a:rPr sz="1150" spc="30" dirty="0" smtClean="0">
                <a:solidFill>
                  <a:srgbClr val="5B5B5B"/>
                </a:solidFill>
                <a:latin typeface="Arial"/>
                <a:cs typeface="Arial"/>
              </a:rPr>
              <a:t>r</a:t>
            </a:r>
            <a:r>
              <a:rPr sz="1150" spc="25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150" spc="-10" dirty="0" smtClean="0">
                <a:solidFill>
                  <a:srgbClr val="424242"/>
                </a:solidFill>
                <a:latin typeface="Arial"/>
                <a:cs typeface="Arial"/>
              </a:rPr>
              <a:t>D</a:t>
            </a:r>
            <a:r>
              <a:rPr sz="1150" spc="70" dirty="0" smtClean="0">
                <a:solidFill>
                  <a:srgbClr val="5B5B5B"/>
                </a:solidFill>
                <a:latin typeface="Arial"/>
                <a:cs typeface="Arial"/>
              </a:rPr>
              <a:t>LP</a:t>
            </a:r>
            <a:r>
              <a:rPr sz="1150" spc="-80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150" spc="400" dirty="0" smtClean="0">
                <a:solidFill>
                  <a:srgbClr val="5B5B5B"/>
                </a:solidFill>
                <a:latin typeface="Arial"/>
                <a:cs typeface="Arial"/>
              </a:rPr>
              <a:t>-</a:t>
            </a:r>
            <a:r>
              <a:rPr sz="1150" spc="10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150" spc="5" dirty="0" smtClean="0">
                <a:solidFill>
                  <a:srgbClr val="424242"/>
                </a:solidFill>
                <a:latin typeface="Arial"/>
                <a:cs typeface="Arial"/>
              </a:rPr>
              <a:t>Sot</a:t>
            </a:r>
            <a:r>
              <a:rPr sz="1150" spc="40" dirty="0" smtClean="0">
                <a:solidFill>
                  <a:srgbClr val="5B5B5B"/>
                </a:solidFill>
                <a:latin typeface="Arial"/>
                <a:cs typeface="Arial"/>
              </a:rPr>
              <a:t>s</a:t>
            </a:r>
            <a:r>
              <a:rPr sz="1150" spc="-35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150" spc="30" dirty="0" smtClean="0">
                <a:solidFill>
                  <a:srgbClr val="424242"/>
                </a:solidFill>
                <a:latin typeface="Arial"/>
                <a:cs typeface="Arial"/>
              </a:rPr>
              <a:t>t</a:t>
            </a:r>
            <a:r>
              <a:rPr sz="1150" spc="40" dirty="0" smtClean="0">
                <a:solidFill>
                  <a:srgbClr val="424242"/>
                </a:solidFill>
                <a:latin typeface="Arial"/>
                <a:cs typeface="Arial"/>
              </a:rPr>
              <a:t>h</a:t>
            </a:r>
            <a:r>
              <a:rPr sz="1150" spc="60" dirty="0" smtClean="0">
                <a:solidFill>
                  <a:srgbClr val="5B5B5B"/>
                </a:solidFill>
                <a:latin typeface="Arial"/>
                <a:cs typeface="Arial"/>
              </a:rPr>
              <a:t>e</a:t>
            </a:r>
            <a:r>
              <a:rPr sz="1150" spc="-55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150" spc="75" dirty="0" smtClean="0">
                <a:solidFill>
                  <a:srgbClr val="424242"/>
                </a:solidFill>
                <a:latin typeface="Arial"/>
                <a:cs typeface="Arial"/>
              </a:rPr>
              <a:t>d</a:t>
            </a:r>
            <a:r>
              <a:rPr sz="1150" spc="25" dirty="0" smtClean="0">
                <a:solidFill>
                  <a:srgbClr val="5B5B5B"/>
                </a:solidFill>
                <a:latin typeface="Arial"/>
                <a:cs typeface="Arial"/>
              </a:rPr>
              <a:t>escri</a:t>
            </a:r>
            <a:r>
              <a:rPr sz="1150" spc="20" dirty="0" smtClean="0">
                <a:solidFill>
                  <a:srgbClr val="5B5B5B"/>
                </a:solidFill>
                <a:latin typeface="Arial"/>
                <a:cs typeface="Arial"/>
              </a:rPr>
              <a:t>p</a:t>
            </a:r>
            <a:r>
              <a:rPr sz="1150" spc="35" dirty="0" smtClean="0">
                <a:solidFill>
                  <a:srgbClr val="424242"/>
                </a:solidFill>
                <a:latin typeface="Arial"/>
                <a:cs typeface="Arial"/>
              </a:rPr>
              <a:t>t</a:t>
            </a:r>
            <a:r>
              <a:rPr sz="1150" spc="40" dirty="0" smtClean="0">
                <a:solidFill>
                  <a:srgbClr val="5B5B5B"/>
                </a:solidFill>
                <a:latin typeface="Arial"/>
                <a:cs typeface="Arial"/>
              </a:rPr>
              <a:t>o</a:t>
            </a:r>
            <a:r>
              <a:rPr sz="1150" spc="30" dirty="0" smtClean="0">
                <a:solidFill>
                  <a:srgbClr val="424242"/>
                </a:solidFill>
                <a:latin typeface="Arial"/>
                <a:cs typeface="Arial"/>
              </a:rPr>
              <a:t>r</a:t>
            </a:r>
            <a:r>
              <a:rPr sz="1150" spc="-55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150" spc="30" dirty="0" smtClean="0">
                <a:solidFill>
                  <a:srgbClr val="5B5B5B"/>
                </a:solidFill>
                <a:latin typeface="Arial"/>
                <a:cs typeface="Arial"/>
              </a:rPr>
              <a:t>privil</a:t>
            </a:r>
            <a:r>
              <a:rPr sz="1150" spc="-25" dirty="0" smtClean="0">
                <a:solidFill>
                  <a:srgbClr val="5B5B5B"/>
                </a:solidFill>
                <a:latin typeface="Arial"/>
                <a:cs typeface="Arial"/>
              </a:rPr>
              <a:t>e</a:t>
            </a:r>
            <a:r>
              <a:rPr sz="1150" spc="75" dirty="0" smtClean="0">
                <a:solidFill>
                  <a:srgbClr val="424242"/>
                </a:solidFill>
                <a:latin typeface="Arial"/>
                <a:cs typeface="Arial"/>
              </a:rPr>
              <a:t>g</a:t>
            </a:r>
            <a:r>
              <a:rPr sz="1150" spc="15" dirty="0" smtClean="0">
                <a:solidFill>
                  <a:srgbClr val="5B5B5B"/>
                </a:solidFill>
                <a:latin typeface="Arial"/>
                <a:cs typeface="Arial"/>
              </a:rPr>
              <a:t>e</a:t>
            </a:r>
            <a:r>
              <a:rPr sz="1150" spc="25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150" spc="-45" dirty="0" smtClean="0">
                <a:solidFill>
                  <a:srgbClr val="424242"/>
                </a:solidFill>
                <a:latin typeface="Arial"/>
                <a:cs typeface="Arial"/>
              </a:rPr>
              <a:t>l</a:t>
            </a:r>
            <a:r>
              <a:rPr sz="1150" spc="75" dirty="0" smtClean="0">
                <a:solidFill>
                  <a:srgbClr val="5B5B5B"/>
                </a:solidFill>
                <a:latin typeface="Arial"/>
                <a:cs typeface="Arial"/>
              </a:rPr>
              <a:t>e</a:t>
            </a:r>
            <a:r>
              <a:rPr sz="1150" spc="-5" dirty="0" smtClean="0">
                <a:solidFill>
                  <a:srgbClr val="424242"/>
                </a:solidFill>
                <a:latin typeface="Arial"/>
                <a:cs typeface="Arial"/>
              </a:rPr>
              <a:t>v</a:t>
            </a:r>
            <a:r>
              <a:rPr sz="1150" spc="40" dirty="0" smtClean="0">
                <a:solidFill>
                  <a:srgbClr val="5B5B5B"/>
                </a:solidFill>
                <a:latin typeface="Arial"/>
                <a:cs typeface="Arial"/>
              </a:rPr>
              <a:t>el</a:t>
            </a:r>
            <a:endParaRPr sz="11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942079" y="5294629"/>
            <a:ext cx="116839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140" dirty="0" smtClean="0">
                <a:solidFill>
                  <a:srgbClr val="424242"/>
                </a:solidFill>
                <a:latin typeface="Times New Roman"/>
                <a:cs typeface="Times New Roman"/>
              </a:rPr>
              <a:t>p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11828" y="5326633"/>
            <a:ext cx="1790064" cy="186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120" dirty="0" smtClean="0">
                <a:solidFill>
                  <a:srgbClr val="424242"/>
                </a:solidFill>
                <a:latin typeface="Arial"/>
                <a:cs typeface="Arial"/>
              </a:rPr>
              <a:t>0 </a:t>
            </a:r>
            <a:r>
              <a:rPr sz="1150" spc="35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150" spc="-45" dirty="0" smtClean="0">
                <a:solidFill>
                  <a:srgbClr val="424242"/>
                </a:solidFill>
                <a:latin typeface="Arial"/>
                <a:cs typeface="Arial"/>
              </a:rPr>
              <a:t>D</a:t>
            </a:r>
            <a:r>
              <a:rPr sz="1150" spc="10" dirty="0" smtClean="0">
                <a:solidFill>
                  <a:srgbClr val="5B5B5B"/>
                </a:solidFill>
                <a:latin typeface="Arial"/>
                <a:cs typeface="Arial"/>
              </a:rPr>
              <a:t>escriptor</a:t>
            </a:r>
            <a:r>
              <a:rPr sz="1150" spc="60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150" spc="80" dirty="0" smtClean="0">
                <a:solidFill>
                  <a:srgbClr val="727272"/>
                </a:solidFill>
                <a:latin typeface="Arial"/>
                <a:cs typeface="Arial"/>
              </a:rPr>
              <a:t>is</a:t>
            </a:r>
            <a:r>
              <a:rPr sz="1150" spc="-95" dirty="0" smtClean="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sz="1150" spc="100" dirty="0" smtClean="0">
                <a:solidFill>
                  <a:srgbClr val="5B5B5B"/>
                </a:solidFill>
                <a:latin typeface="Arial"/>
                <a:cs typeface="Arial"/>
              </a:rPr>
              <a:t>u</a:t>
            </a:r>
            <a:r>
              <a:rPr sz="1150" spc="-20" dirty="0" smtClean="0">
                <a:solidFill>
                  <a:srgbClr val="5B5B5B"/>
                </a:solidFill>
                <a:latin typeface="Arial"/>
                <a:cs typeface="Arial"/>
              </a:rPr>
              <a:t>n</a:t>
            </a:r>
            <a:r>
              <a:rPr sz="1150" spc="5" dirty="0" smtClean="0">
                <a:solidFill>
                  <a:srgbClr val="424242"/>
                </a:solidFill>
                <a:latin typeface="Arial"/>
                <a:cs typeface="Arial"/>
              </a:rPr>
              <a:t>d</a:t>
            </a:r>
            <a:r>
              <a:rPr sz="1150" spc="40" dirty="0" smtClean="0">
                <a:solidFill>
                  <a:srgbClr val="5B5B5B"/>
                </a:solidFill>
                <a:latin typeface="Arial"/>
                <a:cs typeface="Arial"/>
              </a:rPr>
              <a:t>e</a:t>
            </a:r>
            <a:r>
              <a:rPr sz="1150" spc="-35" dirty="0" smtClean="0">
                <a:solidFill>
                  <a:srgbClr val="424242"/>
                </a:solidFill>
                <a:latin typeface="Arial"/>
                <a:cs typeface="Arial"/>
              </a:rPr>
              <a:t>f</a:t>
            </a:r>
            <a:r>
              <a:rPr sz="1150" spc="-215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150" spc="35" dirty="0" smtClean="0">
                <a:solidFill>
                  <a:srgbClr val="5B5B5B"/>
                </a:solidFill>
                <a:latin typeface="Arial"/>
                <a:cs typeface="Arial"/>
              </a:rPr>
              <a:t>in</a:t>
            </a:r>
            <a:r>
              <a:rPr sz="1150" spc="-25" dirty="0" smtClean="0">
                <a:solidFill>
                  <a:srgbClr val="5B5B5B"/>
                </a:solidFill>
                <a:latin typeface="Arial"/>
                <a:cs typeface="Arial"/>
              </a:rPr>
              <a:t>e</a:t>
            </a:r>
            <a:r>
              <a:rPr sz="1150" spc="145" dirty="0" smtClean="0">
                <a:solidFill>
                  <a:srgbClr val="424242"/>
                </a:solidFill>
                <a:latin typeface="Arial"/>
                <a:cs typeface="Arial"/>
              </a:rPr>
              <a:t>d</a:t>
            </a:r>
            <a:endParaRPr sz="115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010355" y="5309509"/>
            <a:ext cx="76144" cy="312616"/>
          </a:xfrm>
          <a:custGeom>
            <a:avLst/>
            <a:gdLst/>
            <a:ahLst/>
            <a:cxnLst/>
            <a:rect l="l" t="t" r="r" b="b"/>
            <a:pathLst>
              <a:path w="76144" h="312616">
                <a:moveTo>
                  <a:pt x="0" y="0"/>
                </a:moveTo>
                <a:lnTo>
                  <a:pt x="76144" y="0"/>
                </a:lnTo>
                <a:lnTo>
                  <a:pt x="76144" y="312616"/>
                </a:lnTo>
                <a:lnTo>
                  <a:pt x="0" y="312616"/>
                </a:lnTo>
                <a:lnTo>
                  <a:pt x="0" y="0"/>
                </a:lnTo>
                <a:close/>
              </a:path>
            </a:pathLst>
          </a:custGeom>
          <a:solidFill>
            <a:srgbClr val="EBE9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019035" y="5310885"/>
            <a:ext cx="10033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spc="70" dirty="0" smtClean="0">
                <a:solidFill>
                  <a:srgbClr val="AAAAAA"/>
                </a:solidFill>
                <a:latin typeface="Arial"/>
                <a:cs typeface="Arial"/>
              </a:rPr>
              <a:t>.</a:t>
            </a:r>
            <a:endParaRPr sz="18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937508" y="5486653"/>
            <a:ext cx="3183255" cy="186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80" dirty="0" smtClean="0">
                <a:solidFill>
                  <a:srgbClr val="424242"/>
                </a:solidFill>
                <a:latin typeface="Arial"/>
                <a:cs typeface="Arial"/>
              </a:rPr>
              <a:t>P</a:t>
            </a:r>
            <a:r>
              <a:rPr sz="1150" spc="-10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150" spc="200" dirty="0" smtClean="0">
                <a:solidFill>
                  <a:srgbClr val="5B5B5B"/>
                </a:solidFill>
                <a:latin typeface="Arial"/>
                <a:cs typeface="Arial"/>
              </a:rPr>
              <a:t>=</a:t>
            </a:r>
            <a:r>
              <a:rPr sz="1150" spc="-50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100" spc="190" dirty="0" smtClean="0">
                <a:solidFill>
                  <a:srgbClr val="424242"/>
                </a:solidFill>
                <a:latin typeface="Times New Roman"/>
                <a:cs typeface="Times New Roman"/>
              </a:rPr>
              <a:t>1 </a:t>
            </a:r>
            <a:r>
              <a:rPr sz="1100" spc="35" dirty="0" smtClean="0">
                <a:solidFill>
                  <a:srgbClr val="424242"/>
                </a:solidFill>
                <a:latin typeface="Times New Roman"/>
                <a:cs typeface="Times New Roman"/>
              </a:rPr>
              <a:t> </a:t>
            </a:r>
            <a:r>
              <a:rPr sz="1150" spc="25" dirty="0" smtClean="0">
                <a:solidFill>
                  <a:srgbClr val="5B5B5B"/>
                </a:solidFill>
                <a:latin typeface="Arial"/>
                <a:cs typeface="Arial"/>
              </a:rPr>
              <a:t>Segmen</a:t>
            </a:r>
            <a:r>
              <a:rPr sz="1150" spc="-55" dirty="0" smtClean="0">
                <a:solidFill>
                  <a:srgbClr val="424242"/>
                </a:solidFill>
                <a:latin typeface="Arial"/>
                <a:cs typeface="Arial"/>
              </a:rPr>
              <a:t>t</a:t>
            </a:r>
            <a:r>
              <a:rPr sz="1150" spc="2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150" spc="-30" dirty="0" smtClean="0">
                <a:solidFill>
                  <a:srgbClr val="5B5B5B"/>
                </a:solidFill>
                <a:latin typeface="Arial"/>
                <a:cs typeface="Arial"/>
              </a:rPr>
              <a:t>oontaans</a:t>
            </a:r>
            <a:r>
              <a:rPr sz="1150" spc="35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150" spc="-30" dirty="0" smtClean="0">
                <a:solidFill>
                  <a:srgbClr val="5B5B5B"/>
                </a:solidFill>
                <a:latin typeface="Arial"/>
                <a:cs typeface="Arial"/>
              </a:rPr>
              <a:t>a</a:t>
            </a:r>
            <a:r>
              <a:rPr sz="1150" spc="35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150" spc="70" dirty="0" smtClean="0">
                <a:solidFill>
                  <a:srgbClr val="424242"/>
                </a:solidFill>
                <a:latin typeface="Arial"/>
                <a:cs typeface="Arial"/>
              </a:rPr>
              <a:t>v</a:t>
            </a:r>
            <a:r>
              <a:rPr sz="1150" spc="35" dirty="0" smtClean="0">
                <a:solidFill>
                  <a:srgbClr val="5B5B5B"/>
                </a:solidFill>
                <a:latin typeface="Arial"/>
                <a:cs typeface="Arial"/>
              </a:rPr>
              <a:t>alid</a:t>
            </a:r>
            <a:r>
              <a:rPr sz="1150" spc="-25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150" spc="40" dirty="0" smtClean="0">
                <a:solidFill>
                  <a:srgbClr val="5B5B5B"/>
                </a:solidFill>
                <a:latin typeface="Arial"/>
                <a:cs typeface="Arial"/>
              </a:rPr>
              <a:t>base</a:t>
            </a:r>
            <a:r>
              <a:rPr sz="1150" spc="-40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150" spc="35" dirty="0" smtClean="0">
                <a:solidFill>
                  <a:srgbClr val="5B5B5B"/>
                </a:solidFill>
                <a:latin typeface="Arial"/>
                <a:cs typeface="Arial"/>
              </a:rPr>
              <a:t>and</a:t>
            </a:r>
            <a:r>
              <a:rPr sz="1150" spc="20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150" spc="25" dirty="0" smtClean="0">
                <a:solidFill>
                  <a:srgbClr val="424242"/>
                </a:solidFill>
                <a:latin typeface="Arial"/>
                <a:cs typeface="Arial"/>
              </a:rPr>
              <a:t>l</a:t>
            </a:r>
            <a:r>
              <a:rPr sz="1150" spc="-95" dirty="0" smtClean="0">
                <a:solidFill>
                  <a:srgbClr val="727272"/>
                </a:solidFill>
                <a:latin typeface="Arial"/>
                <a:cs typeface="Arial"/>
              </a:rPr>
              <a:t>imat</a:t>
            </a:r>
            <a:endParaRPr sz="11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276603" y="5770117"/>
            <a:ext cx="6544945" cy="186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-114" dirty="0" smtClean="0">
                <a:solidFill>
                  <a:srgbClr val="424242"/>
                </a:solidFill>
                <a:latin typeface="Arial"/>
                <a:cs typeface="Arial"/>
              </a:rPr>
              <a:t>N</a:t>
            </a:r>
            <a:r>
              <a:rPr sz="1150" spc="-5" dirty="0" smtClean="0">
                <a:solidFill>
                  <a:srgbClr val="5B5B5B"/>
                </a:solidFill>
                <a:latin typeface="Arial"/>
                <a:cs typeface="Arial"/>
              </a:rPr>
              <a:t>ot</a:t>
            </a:r>
            <a:r>
              <a:rPr sz="1150" spc="-25" dirty="0" smtClean="0">
                <a:solidFill>
                  <a:srgbClr val="5B5B5B"/>
                </a:solidFill>
                <a:latin typeface="Arial"/>
                <a:cs typeface="Arial"/>
              </a:rPr>
              <a:t>e</a:t>
            </a:r>
            <a:r>
              <a:rPr sz="1150" spc="270" dirty="0" smtClean="0">
                <a:solidFill>
                  <a:srgbClr val="8C8C8C"/>
                </a:solidFill>
                <a:latin typeface="Arial"/>
                <a:cs typeface="Arial"/>
              </a:rPr>
              <a:t>:</a:t>
            </a:r>
            <a:r>
              <a:rPr sz="1150" spc="20" dirty="0" smtClean="0">
                <a:solidFill>
                  <a:srgbClr val="8C8C8C"/>
                </a:solidFill>
                <a:latin typeface="Arial"/>
                <a:cs typeface="Arial"/>
              </a:rPr>
              <a:t> </a:t>
            </a:r>
            <a:r>
              <a:rPr sz="1150" spc="-45" dirty="0" smtClean="0">
                <a:solidFill>
                  <a:srgbClr val="5B5B5B"/>
                </a:solidFill>
                <a:latin typeface="Arial"/>
                <a:cs typeface="Arial"/>
              </a:rPr>
              <a:t>Some</a:t>
            </a:r>
            <a:r>
              <a:rPr sz="1150" spc="-5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150" spc="-65" dirty="0" smtClean="0">
                <a:solidFill>
                  <a:srgbClr val="5B5B5B"/>
                </a:solidFill>
                <a:latin typeface="Arial"/>
                <a:cs typeface="Arial"/>
              </a:rPr>
              <a:t>of</a:t>
            </a:r>
            <a:r>
              <a:rPr sz="1150" spc="60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150" spc="-50" dirty="0" smtClean="0">
                <a:solidFill>
                  <a:srgbClr val="5B5B5B"/>
                </a:solidFill>
                <a:latin typeface="Arial"/>
                <a:cs typeface="Arial"/>
              </a:rPr>
              <a:t>the</a:t>
            </a:r>
            <a:r>
              <a:rPr sz="1150" spc="80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150" spc="-25" dirty="0" smtClean="0">
                <a:solidFill>
                  <a:srgbClr val="5B5B5B"/>
                </a:solidFill>
                <a:latin typeface="Arial"/>
                <a:cs typeface="Arial"/>
              </a:rPr>
              <a:t>letters</a:t>
            </a:r>
            <a:r>
              <a:rPr sz="1150" spc="-15" dirty="0" smtClean="0">
                <a:solidFill>
                  <a:srgbClr val="5B5B5B"/>
                </a:solidFill>
                <a:latin typeface="Arial"/>
                <a:cs typeface="Arial"/>
              </a:rPr>
              <a:t> used</a:t>
            </a:r>
            <a:r>
              <a:rPr sz="1150" spc="-100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150" spc="-75" dirty="0" smtClean="0">
                <a:solidFill>
                  <a:srgbClr val="424242"/>
                </a:solidFill>
                <a:latin typeface="Arial"/>
                <a:cs typeface="Arial"/>
              </a:rPr>
              <a:t>t</a:t>
            </a:r>
            <a:r>
              <a:rPr sz="1150" spc="85" dirty="0" smtClean="0">
                <a:solidFill>
                  <a:srgbClr val="5B5B5B"/>
                </a:solidFill>
                <a:latin typeface="Arial"/>
                <a:cs typeface="Arial"/>
              </a:rPr>
              <a:t>o</a:t>
            </a:r>
            <a:r>
              <a:rPr sz="1150" spc="-80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150" spc="-30" dirty="0" smtClean="0">
                <a:solidFill>
                  <a:srgbClr val="5B5B5B"/>
                </a:solidFill>
                <a:latin typeface="Arial"/>
                <a:cs typeface="Arial"/>
              </a:rPr>
              <a:t>descr</a:t>
            </a:r>
            <a:r>
              <a:rPr sz="1150" spc="-20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150" spc="-35" dirty="0" smtClean="0">
                <a:solidFill>
                  <a:srgbClr val="5B5B5B"/>
                </a:solidFill>
                <a:latin typeface="Arial"/>
                <a:cs typeface="Arial"/>
              </a:rPr>
              <a:t>be</a:t>
            </a:r>
            <a:r>
              <a:rPr sz="1150" spc="-10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150" spc="-40" dirty="0" smtClean="0">
                <a:solidFill>
                  <a:srgbClr val="424242"/>
                </a:solidFill>
                <a:latin typeface="Arial"/>
                <a:cs typeface="Arial"/>
              </a:rPr>
              <a:t>t</a:t>
            </a:r>
            <a:r>
              <a:rPr sz="1150" spc="5" dirty="0" smtClean="0">
                <a:solidFill>
                  <a:srgbClr val="5B5B5B"/>
                </a:solidFill>
                <a:latin typeface="Arial"/>
                <a:cs typeface="Arial"/>
              </a:rPr>
              <a:t>he</a:t>
            </a:r>
            <a:r>
              <a:rPr sz="1150" spc="-65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150" spc="0" dirty="0" smtClean="0">
                <a:solidFill>
                  <a:srgbClr val="5B5B5B"/>
                </a:solidFill>
                <a:latin typeface="Arial"/>
                <a:cs typeface="Arial"/>
              </a:rPr>
              <a:t>b</a:t>
            </a:r>
            <a:r>
              <a:rPr sz="1150" spc="-70" dirty="0" smtClean="0">
                <a:solidFill>
                  <a:srgbClr val="5B5B5B"/>
                </a:solidFill>
                <a:latin typeface="Arial"/>
                <a:cs typeface="Arial"/>
              </a:rPr>
              <a:t>i</a:t>
            </a:r>
            <a:r>
              <a:rPr sz="1150" spc="0" dirty="0" smtClean="0">
                <a:solidFill>
                  <a:srgbClr val="424242"/>
                </a:solidFill>
                <a:latin typeface="Arial"/>
                <a:cs typeface="Arial"/>
              </a:rPr>
              <a:t>t</a:t>
            </a:r>
            <a:r>
              <a:rPr sz="1150" spc="0" dirty="0" smtClean="0">
                <a:solidFill>
                  <a:srgbClr val="5B5B5B"/>
                </a:solidFill>
                <a:latin typeface="Arial"/>
                <a:cs typeface="Arial"/>
              </a:rPr>
              <a:t>s</a:t>
            </a:r>
            <a:r>
              <a:rPr sz="1150" spc="-70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150" spc="40" dirty="0" smtClean="0">
                <a:solidFill>
                  <a:srgbClr val="727272"/>
                </a:solidFill>
                <a:latin typeface="Arial"/>
                <a:cs typeface="Arial"/>
              </a:rPr>
              <a:t>in</a:t>
            </a:r>
            <a:r>
              <a:rPr sz="1150" spc="-120" dirty="0" smtClean="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sz="1150" spc="-40" dirty="0" smtClean="0">
                <a:solidFill>
                  <a:srgbClr val="424242"/>
                </a:solidFill>
                <a:latin typeface="Arial"/>
                <a:cs typeface="Arial"/>
              </a:rPr>
              <a:t>t</a:t>
            </a:r>
            <a:r>
              <a:rPr sz="1150" spc="5" dirty="0" smtClean="0">
                <a:solidFill>
                  <a:srgbClr val="5B5B5B"/>
                </a:solidFill>
                <a:latin typeface="Arial"/>
                <a:cs typeface="Arial"/>
              </a:rPr>
              <a:t>he</a:t>
            </a:r>
            <a:r>
              <a:rPr sz="1150" spc="-100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150" spc="-20" dirty="0" smtClean="0">
                <a:solidFill>
                  <a:srgbClr val="5B5B5B"/>
                </a:solidFill>
                <a:latin typeface="Arial"/>
                <a:cs typeface="Arial"/>
              </a:rPr>
              <a:t>access</a:t>
            </a:r>
            <a:r>
              <a:rPr sz="1150" spc="-15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150" spc="-25" dirty="0" smtClean="0">
                <a:solidFill>
                  <a:srgbClr val="5B5B5B"/>
                </a:solidFill>
                <a:latin typeface="Arial"/>
                <a:cs typeface="Arial"/>
              </a:rPr>
              <a:t>nghts</a:t>
            </a:r>
            <a:r>
              <a:rPr sz="1150" spc="-95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150" spc="-80" dirty="0" smtClean="0">
                <a:solidFill>
                  <a:srgbClr val="5B5B5B"/>
                </a:solidFill>
                <a:latin typeface="Arial"/>
                <a:cs typeface="Arial"/>
              </a:rPr>
              <a:t>by1es</a:t>
            </a:r>
            <a:r>
              <a:rPr sz="1150" spc="-5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150" spc="-45" dirty="0" smtClean="0">
                <a:solidFill>
                  <a:srgbClr val="5B5B5B"/>
                </a:solidFill>
                <a:latin typeface="Arial"/>
                <a:cs typeface="Arial"/>
              </a:rPr>
              <a:t>vary</a:t>
            </a:r>
            <a:r>
              <a:rPr sz="1150" spc="55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150" spc="20" dirty="0" smtClean="0">
                <a:solidFill>
                  <a:srgbClr val="5B5B5B"/>
                </a:solidFill>
                <a:latin typeface="Arial"/>
                <a:cs typeface="Arial"/>
              </a:rPr>
              <a:t>in</a:t>
            </a:r>
            <a:r>
              <a:rPr sz="1150" spc="-40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150" spc="-40" dirty="0" smtClean="0">
                <a:solidFill>
                  <a:srgbClr val="424242"/>
                </a:solidFill>
                <a:latin typeface="Arial"/>
                <a:cs typeface="Arial"/>
              </a:rPr>
              <a:t>I</a:t>
            </a:r>
            <a:r>
              <a:rPr sz="1150" spc="-25" dirty="0" smtClean="0">
                <a:solidFill>
                  <a:srgbClr val="5B5B5B"/>
                </a:solidFill>
                <a:latin typeface="Arial"/>
                <a:cs typeface="Arial"/>
              </a:rPr>
              <a:t>ntel</a:t>
            </a:r>
            <a:r>
              <a:rPr sz="1150" spc="-85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150" spc="-80" dirty="0" smtClean="0">
                <a:solidFill>
                  <a:srgbClr val="5B5B5B"/>
                </a:solidFill>
                <a:latin typeface="Arial"/>
                <a:cs typeface="Arial"/>
              </a:rPr>
              <a:t>ck&gt;cumentatton</a:t>
            </a:r>
            <a:r>
              <a:rPr sz="1150" spc="-180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150" spc="70" dirty="0" smtClean="0">
                <a:solidFill>
                  <a:srgbClr val="8C8C8C"/>
                </a:solidFill>
                <a:latin typeface="Arial"/>
                <a:cs typeface="Arial"/>
              </a:rPr>
              <a:t>.</a:t>
            </a:r>
            <a:endParaRPr sz="115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00437" y="6453178"/>
            <a:ext cx="23533" cy="160532"/>
          </a:xfrm>
          <a:custGeom>
            <a:avLst/>
            <a:gdLst/>
            <a:ahLst/>
            <a:cxnLst/>
            <a:rect l="l" t="t" r="r" b="b"/>
            <a:pathLst>
              <a:path w="23533" h="160532">
                <a:moveTo>
                  <a:pt x="0" y="0"/>
                </a:moveTo>
                <a:lnTo>
                  <a:pt x="23533" y="0"/>
                </a:lnTo>
                <a:lnTo>
                  <a:pt x="23533" y="160532"/>
                </a:lnTo>
                <a:lnTo>
                  <a:pt x="0" y="160532"/>
                </a:lnTo>
                <a:lnTo>
                  <a:pt x="0" y="0"/>
                </a:lnTo>
                <a:close/>
              </a:path>
            </a:pathLst>
          </a:custGeom>
          <a:solidFill>
            <a:srgbClr val="1311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09728" y="6453885"/>
            <a:ext cx="657860" cy="404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950" dirty="0" smtClean="0">
                <a:solidFill>
                  <a:srgbClr val="D1D1D1"/>
                </a:solidFill>
                <a:latin typeface="Arial"/>
                <a:cs typeface="Arial"/>
              </a:rPr>
              <a:t>PEARSON</a:t>
            </a:r>
            <a:endParaRPr sz="95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1311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latin typeface="Arial"/>
                <a:cs typeface="Arial"/>
              </a:rPr>
              <a:t>Pen</a:t>
            </a:r>
            <a:r>
              <a:rPr sz="800" i="1" spc="-5" dirty="0" smtClean="0"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A2A2A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latin typeface="Arial"/>
                <a:cs typeface="Arial"/>
              </a:rPr>
              <a:t>um</a:t>
            </a:r>
            <a:r>
              <a:rPr sz="800" i="1" spc="-50" dirty="0" smtClean="0">
                <a:latin typeface="Arial"/>
                <a:cs typeface="Arial"/>
              </a:rPr>
              <a:t> </a:t>
            </a:r>
            <a:r>
              <a:rPr sz="800" i="1" spc="5" dirty="0" smtClean="0">
                <a:latin typeface="Arial"/>
                <a:cs typeface="Arial"/>
              </a:rPr>
              <a:t>Pro </a:t>
            </a:r>
            <a:r>
              <a:rPr sz="800" i="1" spc="-40" dirty="0" smtClean="0"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2A2A2A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latin typeface="Arial"/>
                <a:cs typeface="Arial"/>
              </a:rPr>
              <a:t>ocessor,</a:t>
            </a:r>
            <a:r>
              <a:rPr sz="800" i="1" spc="55" dirty="0" smtClean="0">
                <a:latin typeface="Arial"/>
                <a:cs typeface="Arial"/>
              </a:rPr>
              <a:t> </a:t>
            </a:r>
            <a:r>
              <a:rPr sz="800" i="1" spc="-5" dirty="0" smtClean="0">
                <a:latin typeface="Arial"/>
                <a:cs typeface="Arial"/>
              </a:rPr>
              <a:t>Pentium</a:t>
            </a:r>
            <a:r>
              <a:rPr sz="800" i="1" spc="10" dirty="0" smtClean="0">
                <a:latin typeface="Arial"/>
                <a:cs typeface="Arial"/>
              </a:rPr>
              <a:t> </a:t>
            </a:r>
            <a:r>
              <a:rPr sz="800" i="1" spc="40" dirty="0" smtClean="0">
                <a:latin typeface="Arial"/>
                <a:cs typeface="Arial"/>
              </a:rPr>
              <a:t>I</a:t>
            </a:r>
            <a:r>
              <a:rPr sz="800" i="1" spc="-60" dirty="0" smtClean="0"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424242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latin typeface="Arial"/>
                <a:cs typeface="Arial"/>
              </a:rPr>
              <a:t>Pentium,</a:t>
            </a:r>
            <a:r>
              <a:rPr sz="800" i="1" spc="35" dirty="0" smtClean="0">
                <a:latin typeface="Arial"/>
                <a:cs typeface="Arial"/>
              </a:rPr>
              <a:t> </a:t>
            </a:r>
            <a:r>
              <a:rPr sz="800" i="1" spc="-15" dirty="0" smtClean="0"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424242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latin typeface="Arial"/>
                <a:cs typeface="Arial"/>
              </a:rPr>
              <a:t>and</a:t>
            </a:r>
            <a:r>
              <a:rPr sz="800" i="1" spc="15" dirty="0" smtClean="0">
                <a:latin typeface="Arial"/>
                <a:cs typeface="Arial"/>
              </a:rPr>
              <a:t> </a:t>
            </a:r>
            <a:r>
              <a:rPr sz="800" i="1" spc="0" dirty="0" smtClean="0">
                <a:latin typeface="Arial"/>
                <a:cs typeface="Arial"/>
              </a:rPr>
              <a:t>Core2</a:t>
            </a:r>
            <a:r>
              <a:rPr sz="800" i="1" spc="45" dirty="0" smtClean="0">
                <a:latin typeface="Arial"/>
                <a:cs typeface="Arial"/>
              </a:rPr>
              <a:t> </a:t>
            </a:r>
            <a:r>
              <a:rPr sz="800" i="1" spc="-25" dirty="0" smtClean="0">
                <a:latin typeface="Arial"/>
                <a:cs typeface="Arial"/>
              </a:rPr>
              <a:t>with</a:t>
            </a:r>
            <a:r>
              <a:rPr sz="800" i="1" spc="10" dirty="0" smtClean="0">
                <a:latin typeface="Arial"/>
                <a:cs typeface="Arial"/>
              </a:rPr>
              <a:t> </a:t>
            </a:r>
            <a:r>
              <a:rPr sz="800" i="1" spc="-5" dirty="0" smtClean="0">
                <a:latin typeface="Arial"/>
                <a:cs typeface="Arial"/>
              </a:rPr>
              <a:t>64-bit</a:t>
            </a:r>
            <a:r>
              <a:rPr sz="800" i="1" spc="5" dirty="0" smtClean="0">
                <a:latin typeface="Arial"/>
                <a:cs typeface="Arial"/>
              </a:rPr>
              <a:t> </a:t>
            </a:r>
            <a:r>
              <a:rPr sz="800" i="1" spc="-10" dirty="0" smtClean="0"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latin typeface="Arial"/>
                <a:cs typeface="Arial"/>
              </a:rPr>
              <a:t>Architectur</a:t>
            </a:r>
            <a:r>
              <a:rPr sz="800" i="1" spc="90" dirty="0" smtClean="0"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24242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latin typeface="Arial"/>
                <a:cs typeface="Arial"/>
              </a:rPr>
              <a:t>Programmin</a:t>
            </a:r>
            <a:r>
              <a:rPr sz="800" i="1" spc="65" dirty="0" smtClean="0"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A2A2A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latin typeface="Arial"/>
                <a:cs typeface="Arial"/>
              </a:rPr>
              <a:t>and</a:t>
            </a:r>
            <a:r>
              <a:rPr sz="800" i="1" spc="-25" dirty="0" smtClean="0">
                <a:latin typeface="Arial"/>
                <a:cs typeface="Arial"/>
              </a:rPr>
              <a:t> </a:t>
            </a:r>
            <a:r>
              <a:rPr sz="800" i="1" spc="35" dirty="0" smtClean="0">
                <a:latin typeface="Arial"/>
                <a:cs typeface="Arial"/>
              </a:rPr>
              <a:t>Interfacin</a:t>
            </a:r>
            <a:r>
              <a:rPr sz="800" i="1" spc="5" dirty="0" smtClean="0"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A2A2A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Eighth</a:t>
            </a:r>
            <a:r>
              <a:rPr sz="850" spc="40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Edition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Barry</a:t>
            </a:r>
            <a:r>
              <a:rPr sz="850" spc="5" dirty="0" smtClean="0">
                <a:latin typeface="Arial"/>
                <a:cs typeface="Arial"/>
              </a:rPr>
              <a:t> </a:t>
            </a:r>
            <a:r>
              <a:rPr sz="850" spc="20" dirty="0" smtClean="0">
                <a:latin typeface="Arial"/>
                <a:cs typeface="Arial"/>
              </a:rPr>
              <a:t>B.</a:t>
            </a:r>
            <a:r>
              <a:rPr sz="850" spc="65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912611" y="6599173"/>
            <a:ext cx="306768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latin typeface="Arial"/>
                <a:cs typeface="Arial"/>
              </a:rPr>
              <a:t>Upper</a:t>
            </a:r>
            <a:r>
              <a:rPr sz="850" spc="40" dirty="0" smtClean="0">
                <a:latin typeface="Arial"/>
                <a:cs typeface="Arial"/>
              </a:rPr>
              <a:t> </a:t>
            </a:r>
            <a:r>
              <a:rPr sz="850" spc="10" dirty="0" smtClean="0">
                <a:latin typeface="Arial"/>
                <a:cs typeface="Arial"/>
              </a:rPr>
              <a:t>Saddle</a:t>
            </a:r>
            <a:r>
              <a:rPr sz="850" spc="105" dirty="0" smtClean="0">
                <a:latin typeface="Arial"/>
                <a:cs typeface="Arial"/>
              </a:rPr>
              <a:t> </a:t>
            </a:r>
            <a:r>
              <a:rPr sz="850" spc="0" dirty="0" smtClean="0">
                <a:latin typeface="Arial"/>
                <a:cs typeface="Arial"/>
              </a:rPr>
              <a:t>River,</a:t>
            </a:r>
            <a:r>
              <a:rPr sz="850" spc="90" dirty="0" smtClean="0">
                <a:latin typeface="Arial"/>
                <a:cs typeface="Arial"/>
              </a:rPr>
              <a:t> </a:t>
            </a:r>
            <a:r>
              <a:rPr sz="850" spc="30" dirty="0" smtClean="0">
                <a:latin typeface="Arial"/>
                <a:cs typeface="Arial"/>
              </a:rPr>
              <a:t>New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Jersey</a:t>
            </a:r>
            <a:r>
              <a:rPr sz="850" spc="40" dirty="0" smtClean="0">
                <a:latin typeface="Arial"/>
                <a:cs typeface="Arial"/>
              </a:rPr>
              <a:t> </a:t>
            </a:r>
            <a:r>
              <a:rPr sz="850" spc="25" dirty="0" smtClean="0">
                <a:latin typeface="Arial"/>
                <a:cs typeface="Arial"/>
              </a:rPr>
              <a:t>07458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50" dirty="0" smtClean="0">
                <a:latin typeface="Arial"/>
                <a:cs typeface="Arial"/>
              </a:rPr>
              <a:t>•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All</a:t>
            </a:r>
            <a:r>
              <a:rPr sz="850" spc="75" dirty="0" smtClean="0">
                <a:latin typeface="Arial"/>
                <a:cs typeface="Arial"/>
              </a:rPr>
              <a:t> </a:t>
            </a:r>
            <a:r>
              <a:rPr sz="850" spc="10" dirty="0" smtClean="0">
                <a:latin typeface="Arial"/>
                <a:cs typeface="Arial"/>
              </a:rPr>
              <a:t>rights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373115" y="6603745"/>
            <a:ext cx="15430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30" dirty="0" smtClean="0">
                <a:latin typeface="Arial"/>
                <a:cs typeface="Arial"/>
              </a:rPr>
              <a:t>44</a:t>
            </a:r>
            <a:endParaRPr sz="8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65124" y="6299200"/>
            <a:ext cx="39947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2A2A2A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latin typeface="Arial"/>
                <a:cs typeface="Arial"/>
              </a:rPr>
              <a:t>e</a:t>
            </a:r>
            <a:r>
              <a:rPr sz="800" i="1" spc="-80" dirty="0" smtClean="0">
                <a:latin typeface="Arial"/>
                <a:cs typeface="Arial"/>
              </a:rPr>
              <a:t> </a:t>
            </a:r>
            <a:r>
              <a:rPr sz="800" i="1" spc="60" dirty="0" smtClean="0">
                <a:latin typeface="Arial"/>
                <a:cs typeface="Arial"/>
              </a:rPr>
              <a:t>Intel</a:t>
            </a:r>
            <a:r>
              <a:rPr sz="800" i="1" spc="-110" dirty="0" smtClean="0">
                <a:latin typeface="Arial"/>
                <a:cs typeface="Arial"/>
              </a:rPr>
              <a:t> </a:t>
            </a:r>
            <a:r>
              <a:rPr sz="800" i="1" spc="40" dirty="0" smtClean="0">
                <a:latin typeface="Arial"/>
                <a:cs typeface="Arial"/>
              </a:rPr>
              <a:t>Microprocessors:</a:t>
            </a:r>
            <a:r>
              <a:rPr sz="800" i="1" spc="85" dirty="0" smtClean="0">
                <a:latin typeface="Arial"/>
                <a:cs typeface="Arial"/>
              </a:rPr>
              <a:t> </a:t>
            </a:r>
            <a:r>
              <a:rPr sz="800" i="1" spc="-30" dirty="0" smtClean="0">
                <a:latin typeface="Arial"/>
                <a:cs typeface="Arial"/>
              </a:rPr>
              <a:t>80861808</a:t>
            </a:r>
            <a:r>
              <a:rPr sz="800" i="1" spc="-50" dirty="0" smtClean="0"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424242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latin typeface="Arial"/>
                <a:cs typeface="Arial"/>
              </a:rPr>
              <a:t>80186180188, </a:t>
            </a:r>
            <a:r>
              <a:rPr sz="800" i="1" spc="-70" dirty="0" smtClean="0">
                <a:latin typeface="Arial"/>
                <a:cs typeface="Arial"/>
              </a:rPr>
              <a:t> </a:t>
            </a:r>
            <a:r>
              <a:rPr sz="800" i="1" spc="-5" dirty="0" smtClean="0">
                <a:latin typeface="Arial"/>
                <a:cs typeface="Arial"/>
              </a:rPr>
              <a:t>80286,</a:t>
            </a:r>
            <a:r>
              <a:rPr sz="800" i="1" spc="65" dirty="0" smtClean="0">
                <a:latin typeface="Arial"/>
                <a:cs typeface="Arial"/>
              </a:rPr>
              <a:t> </a:t>
            </a:r>
            <a:r>
              <a:rPr sz="800" i="1" spc="0" dirty="0" smtClean="0">
                <a:latin typeface="Arial"/>
                <a:cs typeface="Arial"/>
              </a:rPr>
              <a:t>8038</a:t>
            </a:r>
            <a:r>
              <a:rPr sz="800" i="1" spc="-90" dirty="0" smtClean="0"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424242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latin typeface="Arial"/>
                <a:cs typeface="Arial"/>
              </a:rPr>
              <a:t>80486</a:t>
            </a:r>
            <a:r>
              <a:rPr sz="800" i="1" spc="25" dirty="0" smtClean="0">
                <a:latin typeface="Arial"/>
                <a:cs typeface="Arial"/>
              </a:rPr>
              <a:t> </a:t>
            </a:r>
            <a:r>
              <a:rPr sz="800" i="1" spc="-10" dirty="0" smtClean="0">
                <a:latin typeface="Arial"/>
                <a:cs typeface="Arial"/>
              </a:rPr>
              <a:t>Pen</a:t>
            </a:r>
            <a:r>
              <a:rPr sz="800" i="1" spc="-50" dirty="0" smtClean="0"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A2A2A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latin typeface="Arial"/>
                <a:cs typeface="Arial"/>
              </a:rPr>
              <a:t>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latin typeface="Arial"/>
                <a:cs typeface="Arial"/>
              </a:rPr>
              <a:t>Copyright</a:t>
            </a:r>
            <a:r>
              <a:rPr sz="850" spc="45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©2009</a:t>
            </a:r>
            <a:r>
              <a:rPr sz="850" spc="95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by</a:t>
            </a:r>
            <a:r>
              <a:rPr sz="850" spc="70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Pearson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Education,</a:t>
            </a:r>
            <a:r>
              <a:rPr sz="850" spc="85" dirty="0" smtClean="0">
                <a:latin typeface="Arial"/>
                <a:cs typeface="Arial"/>
              </a:rPr>
              <a:t> </a:t>
            </a:r>
            <a:r>
              <a:rPr sz="850" spc="10" dirty="0" smtClean="0"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2640329" y="1956816"/>
          <a:ext cx="5314950" cy="25877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7471"/>
                <a:gridCol w="242316"/>
                <a:gridCol w="630936"/>
                <a:gridCol w="4050792"/>
              </a:tblGrid>
              <a:tr h="470915">
                <a:tc rowSpan="5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7432">
                      <a:solidFill>
                        <a:srgbClr val="9C9C9C"/>
                      </a:solidFill>
                      <a:prstDash val="solid"/>
                    </a:lnR>
                    <a:lnT w="22860">
                      <a:solidFill>
                        <a:srgbClr val="444444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9C9C9C"/>
                      </a:solidFill>
                      <a:prstDash val="solid"/>
                    </a:lnL>
                    <a:lnT w="22860">
                      <a:solidFill>
                        <a:srgbClr val="444444"/>
                      </a:solidFill>
                      <a:prstDash val="solid"/>
                    </a:lnT>
                    <a:lnB w="4572">
                      <a:solidFill>
                        <a:srgbClr val="A0A0A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22860">
                      <a:solidFill>
                        <a:srgbClr val="4B4B4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831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7432">
                      <a:solidFill>
                        <a:srgbClr val="9C9C9C"/>
                      </a:solidFill>
                      <a:prstDash val="solid"/>
                    </a:lnR>
                    <a:lnT w="22860">
                      <a:solidFill>
                        <a:srgbClr val="444444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7432">
                      <a:solidFill>
                        <a:srgbClr val="9C9C9C"/>
                      </a:solidFill>
                      <a:prstDash val="solid"/>
                    </a:lnL>
                    <a:lnT w="22860">
                      <a:solidFill>
                        <a:srgbClr val="444444"/>
                      </a:solidFill>
                      <a:prstDash val="solid"/>
                    </a:lnT>
                    <a:lnB w="4572">
                      <a:solidFill>
                        <a:srgbClr val="A0A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7432">
                      <a:solidFill>
                        <a:srgbClr val="4F4F4F"/>
                      </a:solidFill>
                      <a:prstDash val="solid"/>
                    </a:lnR>
                    <a:lnT w="22860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115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E=O  </a:t>
                      </a:r>
                      <a:r>
                        <a:rPr sz="1150" spc="-1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25" spc="0" baseline="241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Des</a:t>
                      </a:r>
                      <a:r>
                        <a:rPr sz="1725" spc="7" baseline="241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725" spc="-30" baseline="2415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725" spc="0" baseline="241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725" spc="-75" baseline="241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725" spc="22" baseline="2415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725" spc="0" baseline="241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1725" spc="-112" baseline="241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25" spc="0" baseline="241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descr1bes</a:t>
                      </a:r>
                      <a:r>
                        <a:rPr sz="1725" spc="89" baseline="241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25" spc="0" baseline="241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725" spc="37" baseline="241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25" spc="0" baseline="241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725" spc="-52" baseline="241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725" spc="7" baseline="2415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725" spc="0" baseline="241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725" spc="37" baseline="241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25" spc="0" baseline="241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segment</a:t>
                      </a:r>
                      <a:endParaRPr sz="1725" baseline="2415">
                        <a:latin typeface="Arial"/>
                        <a:cs typeface="Arial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5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ED</a:t>
                      </a:r>
                      <a:r>
                        <a:rPr sz="1150" spc="-3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sz="1150" spc="-10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0 </a:t>
                      </a:r>
                      <a:r>
                        <a:rPr sz="1150" spc="10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Segment</a:t>
                      </a:r>
                      <a:r>
                        <a:rPr sz="1150" spc="8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2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50" spc="0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sz="1150" spc="-215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pands</a:t>
                      </a:r>
                      <a:r>
                        <a:rPr sz="1150" spc="-4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150" spc="-7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150" spc="75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11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ard</a:t>
                      </a:r>
                      <a:r>
                        <a:rPr sz="1150" spc="-6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(d</a:t>
                      </a:r>
                      <a:r>
                        <a:rPr sz="1150" spc="5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50" spc="15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1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50" spc="2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segme</a:t>
                      </a:r>
                      <a:r>
                        <a:rPr sz="1150" spc="2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150" spc="50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1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73025">
                        <a:lnSpc>
                          <a:spcPts val="1260"/>
                        </a:lnSpc>
                      </a:pPr>
                      <a:r>
                        <a:rPr sz="1150" spc="-9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50" spc="0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150" spc="-45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150" spc="1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0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1 </a:t>
                      </a:r>
                      <a:r>
                        <a:rPr sz="1050" spc="-35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85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1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egment</a:t>
                      </a:r>
                      <a:r>
                        <a:rPr sz="1150" spc="4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50" spc="-4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sz="1150" spc="-50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1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50" spc="-4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150" spc="-85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1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150" spc="-4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downward</a:t>
                      </a:r>
                      <a:r>
                        <a:rPr sz="1150" spc="8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150" spc="-4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150" spc="50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1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ack</a:t>
                      </a:r>
                      <a:r>
                        <a:rPr sz="1150" spc="3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segme</a:t>
                      </a:r>
                      <a:r>
                        <a:rPr sz="1150" spc="2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150" spc="10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1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50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1050" spc="60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0" dirty="0" smtClean="0">
                          <a:solidFill>
                            <a:srgbClr val="727272"/>
                          </a:solidFill>
                          <a:latin typeface="Arial"/>
                          <a:cs typeface="Arial"/>
                        </a:rPr>
                        <a:t>=O  </a:t>
                      </a:r>
                      <a:r>
                        <a:rPr sz="1050" spc="110" dirty="0" smtClean="0">
                          <a:solidFill>
                            <a:srgbClr val="72727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25" spc="-150" baseline="2415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725" spc="-75" baseline="241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725" spc="75" baseline="2415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725" spc="0" baseline="241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725" spc="37" baseline="241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25" spc="0" baseline="241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may</a:t>
                      </a:r>
                      <a:r>
                        <a:rPr sz="1725" spc="-15" baseline="241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25" spc="0" baseline="241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sz="1725" spc="60" baseline="241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25" spc="0" baseline="241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sz="1725" spc="-104" baseline="241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25" spc="0" baseline="241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writte</a:t>
                      </a:r>
                      <a:r>
                        <a:rPr sz="1725" spc="-284" baseline="241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25" spc="0" baseline="2415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725" baseline="2415">
                        <a:latin typeface="Arial"/>
                        <a:cs typeface="Arial"/>
                      </a:endParaRPr>
                    </a:p>
                    <a:p>
                      <a:pPr marL="73025">
                        <a:lnSpc>
                          <a:spcPts val="1225"/>
                        </a:lnSpc>
                        <a:tabLst>
                          <a:tab pos="401955" algn="l"/>
                        </a:tabLst>
                      </a:pPr>
                      <a:r>
                        <a:rPr sz="1050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W	1  </a:t>
                      </a:r>
                      <a:r>
                        <a:rPr sz="1050" spc="-5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sz="1150" spc="-6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150" spc="-6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50" spc="0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150" spc="20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sz="1150" spc="-7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written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4F4F4F"/>
                      </a:solidFill>
                      <a:prstDash val="solid"/>
                    </a:lnL>
                    <a:lnR w="27432">
                      <a:solidFill>
                        <a:srgbClr val="2F2B2B"/>
                      </a:solidFill>
                      <a:prstDash val="solid"/>
                    </a:lnR>
                    <a:lnT w="22860">
                      <a:solidFill>
                        <a:srgbClr val="4B4B4B"/>
                      </a:solidFill>
                      <a:prstDash val="solid"/>
                    </a:lnT>
                    <a:lnB w="18288">
                      <a:solidFill>
                        <a:srgbClr val="3F3F3F"/>
                      </a:solidFill>
                      <a:prstDash val="solid"/>
                    </a:lnB>
                  </a:tcPr>
                </a:tc>
              </a:tr>
              <a:tr h="72694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7432">
                      <a:solidFill>
                        <a:srgbClr val="9C9C9C"/>
                      </a:solidFill>
                      <a:prstDash val="solid"/>
                    </a:lnR>
                    <a:lnT w="22860">
                      <a:solidFill>
                        <a:srgbClr val="444444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9C9C9C"/>
                      </a:solidFill>
                      <a:prstDash val="solid"/>
                    </a:lnL>
                    <a:lnR w="27432">
                      <a:solidFill>
                        <a:srgbClr val="4F4F4F"/>
                      </a:solidFill>
                      <a:prstDash val="solid"/>
                    </a:lnR>
                    <a:lnT w="4572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7432">
                      <a:solidFill>
                        <a:srgbClr val="4F4F4F"/>
                      </a:solidFill>
                      <a:prstDash val="solid"/>
                    </a:lnL>
                    <a:lnR w="27432">
                      <a:solidFill>
                        <a:srgbClr val="2F2B2B"/>
                      </a:solidFill>
                      <a:prstDash val="solid"/>
                    </a:lnR>
                    <a:lnT w="22860">
                      <a:solidFill>
                        <a:srgbClr val="4B4B4B"/>
                      </a:solidFill>
                      <a:prstDash val="solid"/>
                    </a:lnT>
                    <a:lnB w="18288">
                      <a:solidFill>
                        <a:srgbClr val="3F3F3F"/>
                      </a:solidFill>
                      <a:prstDash val="solid"/>
                    </a:lnB>
                  </a:tcPr>
                </a:tc>
              </a:tr>
              <a:tr h="1097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7432">
                      <a:solidFill>
                        <a:srgbClr val="9C9C9C"/>
                      </a:solidFill>
                      <a:prstDash val="solid"/>
                    </a:lnR>
                    <a:lnT w="22860">
                      <a:solidFill>
                        <a:srgbClr val="444444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9C9C9C"/>
                      </a:solidFill>
                      <a:prstDash val="solid"/>
                    </a:lnL>
                    <a:lnB w="27432">
                      <a:solidFill>
                        <a:srgbClr val="4F4F4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028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7432">
                      <a:solidFill>
                        <a:srgbClr val="9C9C9C"/>
                      </a:solidFill>
                      <a:prstDash val="solid"/>
                    </a:lnR>
                    <a:lnT w="22860">
                      <a:solidFill>
                        <a:srgbClr val="444444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9C9C9C"/>
                      </a:solidFill>
                      <a:prstDash val="solid"/>
                    </a:lnL>
                    <a:lnR w="27432">
                      <a:solidFill>
                        <a:srgbClr val="4F4B4F"/>
                      </a:solidFill>
                      <a:prstDash val="solid"/>
                    </a:lnR>
                    <a:lnT w="27432" cap="flat" cmpd="sng" algn="ctr">
                      <a:solidFill>
                        <a:srgbClr val="4F4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716">
                      <a:solidFill>
                        <a:srgbClr val="7C7C7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54610" marR="1115695" indent="4445">
                        <a:lnSpc>
                          <a:spcPct val="64600"/>
                        </a:lnSpc>
                      </a:pPr>
                      <a:r>
                        <a:rPr sz="115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50" spc="-4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0" dirty="0" smtClean="0">
                          <a:solidFill>
                            <a:srgbClr val="727272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sz="1050" spc="-5" dirty="0" smtClean="0">
                          <a:solidFill>
                            <a:srgbClr val="72727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0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1 </a:t>
                      </a:r>
                      <a:r>
                        <a:rPr sz="1050" spc="-35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180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1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es</a:t>
                      </a:r>
                      <a:r>
                        <a:rPr sz="1150" spc="4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150" spc="-25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1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iptor</a:t>
                      </a:r>
                      <a:r>
                        <a:rPr sz="1150" spc="-6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105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1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50" spc="-4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150" spc="25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1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nbes</a:t>
                      </a:r>
                      <a:r>
                        <a:rPr sz="1150" spc="-1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c</a:t>
                      </a:r>
                      <a:r>
                        <a:rPr sz="1150" spc="0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150" spc="-40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1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50" spc="-5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se</a:t>
                      </a:r>
                      <a:r>
                        <a:rPr sz="1150" spc="-2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150" spc="-75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150" spc="-2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50" spc="0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nt C</a:t>
                      </a:r>
                      <a:r>
                        <a:rPr sz="1150" spc="-65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0" dirty="0" smtClean="0">
                          <a:solidFill>
                            <a:srgbClr val="8C8C8C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950" spc="-150" dirty="0" smtClean="0">
                          <a:solidFill>
                            <a:srgbClr val="8C8C8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0 </a:t>
                      </a:r>
                      <a:r>
                        <a:rPr sz="1150" spc="35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lgn</a:t>
                      </a:r>
                      <a:r>
                        <a:rPr sz="1150" spc="-1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150" spc="-90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1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150" spc="3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50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1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escriptor</a:t>
                      </a:r>
                      <a:r>
                        <a:rPr sz="1150" spc="2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privilege</a:t>
                      </a:r>
                      <a:r>
                        <a:rPr sz="1150" spc="8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165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1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evel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54610">
                        <a:lnSpc>
                          <a:spcPts val="1075"/>
                        </a:lnSpc>
                      </a:pPr>
                      <a:r>
                        <a:rPr sz="115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150" spc="-6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sz="1150" spc="4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0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spc="145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90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bide</a:t>
                      </a:r>
                      <a:r>
                        <a:rPr sz="1150" spc="-5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10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150" spc="0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150" spc="90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pr</a:t>
                      </a:r>
                      <a:r>
                        <a:rPr sz="1150" spc="-114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150" spc="60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150" spc="0" dirty="0" smtClean="0">
                          <a:solidFill>
                            <a:srgbClr val="727272"/>
                          </a:solidFill>
                          <a:latin typeface="Arial"/>
                          <a:cs typeface="Arial"/>
                        </a:rPr>
                        <a:t>alege </a:t>
                      </a:r>
                      <a:r>
                        <a:rPr sz="11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150" spc="-5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50" spc="-60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1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el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ts val="1614"/>
                        </a:lnSpc>
                      </a:pPr>
                      <a:r>
                        <a:rPr sz="1150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150" spc="-45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727272"/>
                          </a:solidFill>
                          <a:latin typeface="Arial"/>
                          <a:cs typeface="Arial"/>
                        </a:rPr>
                        <a:t>;</a:t>
                      </a:r>
                      <a:r>
                        <a:rPr sz="1150" spc="90" dirty="0" smtClean="0">
                          <a:solidFill>
                            <a:srgbClr val="727272"/>
                          </a:solidFill>
                          <a:latin typeface="Arial"/>
                          <a:cs typeface="Arial"/>
                        </a:rPr>
                        <a:t>;</a:t>
                      </a:r>
                      <a:r>
                        <a:rPr sz="1650" spc="0" dirty="0" smtClean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650" spc="185" dirty="0" smtClean="0">
                          <a:solidFill>
                            <a:srgbClr val="42424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i="1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150" i="1" spc="-114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150" i="1" spc="35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150" i="1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50" i="1" spc="3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segment</a:t>
                      </a:r>
                      <a:r>
                        <a:rPr sz="1150" spc="9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may</a:t>
                      </a:r>
                      <a:r>
                        <a:rPr sz="1150" spc="-2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100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150" spc="-8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150" spc="0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150" spc="10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be read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ts val="1190"/>
                        </a:lnSpc>
                      </a:pPr>
                      <a:r>
                        <a:rPr sz="1150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50" spc="60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727272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sz="1150" spc="25" dirty="0" smtClean="0">
                          <a:solidFill>
                            <a:srgbClr val="72727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1 </a:t>
                      </a:r>
                      <a:r>
                        <a:rPr sz="1050" spc="-11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25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1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oda</a:t>
                      </a:r>
                      <a:r>
                        <a:rPr sz="1150" spc="6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segme</a:t>
                      </a:r>
                      <a:r>
                        <a:rPr sz="1150" spc="25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150" spc="0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150" spc="90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may</a:t>
                      </a:r>
                      <a:r>
                        <a:rPr sz="1150" spc="-2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5B5B5B"/>
                          </a:solidFill>
                          <a:latin typeface="Times New Roman"/>
                          <a:cs typeface="Times New Roman"/>
                        </a:rPr>
                        <a:t>be </a:t>
                      </a:r>
                      <a:r>
                        <a:rPr sz="1200" spc="-140" dirty="0" smtClean="0">
                          <a:solidFill>
                            <a:srgbClr val="5B5B5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20" dirty="0" smtClean="0">
                          <a:solidFill>
                            <a:srgbClr val="424242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150" spc="0" dirty="0" smtClean="0">
                          <a:solidFill>
                            <a:srgbClr val="5B5B5B"/>
                          </a:solidFill>
                          <a:latin typeface="Arial"/>
                          <a:cs typeface="Arial"/>
                        </a:rPr>
                        <a:t>aad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4F4B4F"/>
                      </a:solidFill>
                      <a:prstDash val="solid"/>
                    </a:lnL>
                    <a:lnR w="18288">
                      <a:solidFill>
                        <a:srgbClr val="3F3B3F"/>
                      </a:solidFill>
                      <a:prstDash val="solid"/>
                    </a:lnR>
                    <a:lnT w="27432">
                      <a:solidFill>
                        <a:srgbClr val="4F4F4F"/>
                      </a:solidFill>
                      <a:prstDash val="solid"/>
                    </a:lnT>
                    <a:lnB w="27432">
                      <a:solidFill>
                        <a:srgbClr val="4B4B4B"/>
                      </a:solidFill>
                      <a:prstDash val="solid"/>
                    </a:lnB>
                  </a:tcPr>
                </a:tc>
              </a:tr>
              <a:tr h="893826">
                <a:tc gridSpan="3">
                  <a:txBody>
                    <a:bodyPr/>
                    <a:lstStyle/>
                    <a:p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7432">
                      <a:solidFill>
                        <a:srgbClr val="4F4B4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7432">
                      <a:solidFill>
                        <a:srgbClr val="4F4B4F"/>
                      </a:solidFill>
                      <a:prstDash val="solid"/>
                    </a:lnL>
                    <a:lnR w="18288">
                      <a:solidFill>
                        <a:srgbClr val="3F3B3F"/>
                      </a:solidFill>
                      <a:prstDash val="solid"/>
                    </a:lnR>
                    <a:lnT w="27432">
                      <a:solidFill>
                        <a:srgbClr val="4F4F4F"/>
                      </a:solidFill>
                      <a:prstDash val="solid"/>
                    </a:lnT>
                    <a:lnB w="27432">
                      <a:solidFill>
                        <a:srgbClr val="4B4B4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044" y="6286246"/>
            <a:ext cx="4009390" cy="156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261111"/>
            <a:ext cx="8037830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Descript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chos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m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sc</a:t>
            </a:r>
            <a:r>
              <a:rPr sz="3200" spc="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ta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ister.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044" y="6423914"/>
            <a:ext cx="369316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  <a:p>
            <a:pPr marL="12700" marR="731520" indent="0">
              <a:lnSpc>
                <a:spcPts val="1080"/>
              </a:lnSpc>
              <a:spcBef>
                <a:spcPts val="20"/>
              </a:spcBef>
            </a:pP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 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71591" y="6597395"/>
            <a:ext cx="153670" cy="149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45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marR="607060" indent="-287020">
              <a:lnSpc>
                <a:spcPct val="100099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nta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3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13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tor </a:t>
            </a:r>
            <a:r>
              <a:rPr sz="2800" spc="-10" dirty="0" smtClean="0">
                <a:latin typeface="Arial"/>
                <a:cs typeface="Arial"/>
              </a:rPr>
              <a:t>fi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ta</a:t>
            </a:r>
            <a:r>
              <a:rPr sz="2800" spc="-1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le se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q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ted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ivil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ge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eve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 f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eld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TI b</a:t>
            </a:r>
            <a:r>
              <a:rPr sz="3200" b="1" spc="-15" dirty="0" smtClean="0">
                <a:latin typeface="Arial"/>
                <a:cs typeface="Arial"/>
              </a:rPr>
              <a:t>i</a:t>
            </a:r>
            <a:r>
              <a:rPr sz="3200" b="1" spc="0" dirty="0" smtClean="0">
                <a:latin typeface="Arial"/>
                <a:cs typeface="Arial"/>
              </a:rPr>
              <a:t>t</a:t>
            </a:r>
            <a:r>
              <a:rPr sz="3200" b="1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selects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eit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glo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al or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local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sc</a:t>
            </a:r>
            <a:r>
              <a:rPr sz="3200" spc="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9"/>
              </a:spcBef>
            </a:pPr>
            <a:endParaRPr sz="750"/>
          </a:p>
          <a:p>
            <a:pPr marL="355600" marR="39814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Reque</a:t>
            </a:r>
            <a:r>
              <a:rPr sz="3200" b="1" spc="-20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ted</a:t>
            </a:r>
            <a:r>
              <a:rPr sz="3200" b="1" spc="-4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Priv</a:t>
            </a:r>
            <a:r>
              <a:rPr sz="3200" b="1" spc="-10" dirty="0" smtClean="0">
                <a:latin typeface="Arial"/>
                <a:cs typeface="Arial"/>
              </a:rPr>
              <a:t>i</a:t>
            </a:r>
            <a:r>
              <a:rPr sz="3200" b="1" spc="0" dirty="0" smtClean="0">
                <a:latin typeface="Arial"/>
                <a:cs typeface="Arial"/>
              </a:rPr>
              <a:t>le</a:t>
            </a:r>
            <a:r>
              <a:rPr sz="3200" b="1" spc="-10" dirty="0" smtClean="0">
                <a:latin typeface="Arial"/>
                <a:cs typeface="Arial"/>
              </a:rPr>
              <a:t>g</a:t>
            </a:r>
            <a:r>
              <a:rPr sz="3200" b="1" spc="0" dirty="0" smtClean="0">
                <a:latin typeface="Arial"/>
                <a:cs typeface="Arial"/>
              </a:rPr>
              <a:t>e </a:t>
            </a:r>
            <a:r>
              <a:rPr sz="3200" b="1" spc="-10" dirty="0" smtClean="0">
                <a:latin typeface="Arial"/>
                <a:cs typeface="Arial"/>
              </a:rPr>
              <a:t>L</a:t>
            </a:r>
            <a:r>
              <a:rPr sz="3200" b="1" spc="0" dirty="0" smtClean="0">
                <a:latin typeface="Arial"/>
                <a:cs typeface="Arial"/>
              </a:rPr>
              <a:t>e</a:t>
            </a:r>
            <a:r>
              <a:rPr sz="3200" b="1" spc="-10" dirty="0" smtClean="0">
                <a:latin typeface="Arial"/>
                <a:cs typeface="Arial"/>
              </a:rPr>
              <a:t>v</a:t>
            </a:r>
            <a:r>
              <a:rPr sz="3200" b="1" spc="0" dirty="0" smtClean="0">
                <a:latin typeface="Arial"/>
                <a:cs typeface="Arial"/>
              </a:rPr>
              <a:t>el</a:t>
            </a:r>
            <a:r>
              <a:rPr sz="3200" b="1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(RPL)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sts 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access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vile</a:t>
            </a:r>
            <a:r>
              <a:rPr sz="3200" spc="-2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vel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 segm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8"/>
              </a:spcBef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pr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v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ge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eve</a:t>
            </a:r>
            <a:r>
              <a:rPr sz="2800" spc="-10" dirty="0" smtClean="0">
                <a:latin typeface="Arial"/>
                <a:cs typeface="Arial"/>
              </a:rPr>
              <a:t>ls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v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ate</a:t>
            </a:r>
            <a:r>
              <a:rPr sz="2800" spc="-10" dirty="0" smtClean="0">
                <a:latin typeface="Arial"/>
                <a:cs typeface="Arial"/>
              </a:rPr>
              <a:t>d,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sy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tem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rm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lly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329"/>
              </a:lnSpc>
            </a:pPr>
            <a:r>
              <a:rPr sz="2800" spc="-15" dirty="0" smtClean="0">
                <a:latin typeface="Arial"/>
                <a:cs typeface="Arial"/>
              </a:rPr>
              <a:t>ind</a:t>
            </a:r>
            <a:r>
              <a:rPr sz="2800" spc="-10" dirty="0" smtClean="0">
                <a:latin typeface="Arial"/>
                <a:cs typeface="Arial"/>
              </a:rPr>
              <a:t>ic</a:t>
            </a:r>
            <a:r>
              <a:rPr sz="2800" spc="-15" dirty="0" smtClean="0">
                <a:latin typeface="Arial"/>
                <a:cs typeface="Arial"/>
              </a:rPr>
              <a:t>ates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ap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lic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pr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vi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ege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eve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15" dirty="0" smtClean="0">
                <a:latin typeface="Arial"/>
                <a:cs typeface="Arial"/>
              </a:rPr>
              <a:t>io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4108" y="2980944"/>
            <a:ext cx="2560319" cy="0"/>
          </a:xfrm>
          <a:custGeom>
            <a:avLst/>
            <a:gdLst/>
            <a:ahLst/>
            <a:cxnLst/>
            <a:rect l="l" t="t" r="r" b="b"/>
            <a:pathLst>
              <a:path w="2560319">
                <a:moveTo>
                  <a:pt x="0" y="0"/>
                </a:moveTo>
                <a:lnTo>
                  <a:pt x="2560319" y="0"/>
                </a:lnTo>
              </a:path>
            </a:pathLst>
          </a:custGeom>
          <a:ln w="18288">
            <a:solidFill>
              <a:srgbClr val="2B2B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6511" y="3502152"/>
            <a:ext cx="329184" cy="0"/>
          </a:xfrm>
          <a:custGeom>
            <a:avLst/>
            <a:gdLst/>
            <a:ahLst/>
            <a:cxnLst/>
            <a:rect l="l" t="t" r="r" b="b"/>
            <a:pathLst>
              <a:path w="329184">
                <a:moveTo>
                  <a:pt x="0" y="0"/>
                </a:moveTo>
                <a:lnTo>
                  <a:pt x="329184" y="0"/>
                </a:lnTo>
              </a:path>
            </a:pathLst>
          </a:custGeom>
          <a:ln w="1828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77973" y="2971800"/>
            <a:ext cx="0" cy="539496"/>
          </a:xfrm>
          <a:custGeom>
            <a:avLst/>
            <a:gdLst/>
            <a:ahLst/>
            <a:cxnLst/>
            <a:rect l="l" t="t" r="r" b="b"/>
            <a:pathLst>
              <a:path h="539496">
                <a:moveTo>
                  <a:pt x="0" y="539496"/>
                </a:moveTo>
                <a:lnTo>
                  <a:pt x="0" y="0"/>
                </a:lnTo>
              </a:path>
            </a:pathLst>
          </a:custGeom>
          <a:ln w="13716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1620" y="126631"/>
            <a:ext cx="8448040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7780">
              <a:lnSpc>
                <a:spcPct val="102899"/>
              </a:lnSpc>
            </a:pPr>
            <a:r>
              <a:rPr sz="1750" spc="70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spc="-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150" dirty="0" smtClean="0">
                <a:solidFill>
                  <a:srgbClr val="010101"/>
                </a:solidFill>
                <a:latin typeface="Arial"/>
                <a:cs typeface="Arial"/>
              </a:rPr>
              <a:t>2-8  </a:t>
            </a:r>
            <a:r>
              <a:rPr sz="1750" spc="10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spc="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-10" dirty="0" smtClean="0">
                <a:solidFill>
                  <a:srgbClr val="010101"/>
                </a:solidFill>
                <a:latin typeface="Arial"/>
                <a:cs typeface="Arial"/>
              </a:rPr>
              <a:t>contents</a:t>
            </a:r>
            <a:r>
              <a:rPr sz="1750" spc="1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-15" dirty="0" smtClean="0">
                <a:solidFill>
                  <a:srgbClr val="010101"/>
                </a:solidFill>
                <a:latin typeface="Arial"/>
                <a:cs typeface="Arial"/>
              </a:rPr>
              <a:t>of</a:t>
            </a:r>
            <a:r>
              <a:rPr sz="17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5" dirty="0" smtClean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17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-10" dirty="0" smtClean="0">
                <a:solidFill>
                  <a:srgbClr val="010101"/>
                </a:solidFill>
                <a:latin typeface="Arial"/>
                <a:cs typeface="Arial"/>
              </a:rPr>
              <a:t>segment</a:t>
            </a:r>
            <a:r>
              <a:rPr sz="1750" spc="2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0" dirty="0" smtClean="0">
                <a:solidFill>
                  <a:srgbClr val="010101"/>
                </a:solidFill>
                <a:latin typeface="Arial"/>
                <a:cs typeface="Arial"/>
              </a:rPr>
              <a:t>register</a:t>
            </a:r>
            <a:r>
              <a:rPr sz="1750" spc="10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5" dirty="0" smtClean="0">
                <a:solidFill>
                  <a:srgbClr val="010101"/>
                </a:solidFill>
                <a:latin typeface="Arial"/>
                <a:cs typeface="Arial"/>
              </a:rPr>
              <a:t>during</a:t>
            </a:r>
            <a:r>
              <a:rPr sz="1750" spc="1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0" dirty="0" smtClean="0">
                <a:solidFill>
                  <a:srgbClr val="010101"/>
                </a:solidFill>
                <a:latin typeface="Arial"/>
                <a:cs typeface="Arial"/>
              </a:rPr>
              <a:t>protected</a:t>
            </a:r>
            <a:r>
              <a:rPr sz="1750" spc="1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10" dirty="0" smtClean="0">
                <a:solidFill>
                  <a:srgbClr val="010101"/>
                </a:solidFill>
                <a:latin typeface="Arial"/>
                <a:cs typeface="Arial"/>
              </a:rPr>
              <a:t>mode</a:t>
            </a:r>
            <a:r>
              <a:rPr sz="1750" spc="6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0" dirty="0" smtClean="0">
                <a:solidFill>
                  <a:srgbClr val="010101"/>
                </a:solidFill>
                <a:latin typeface="Arial"/>
                <a:cs typeface="Arial"/>
              </a:rPr>
              <a:t>operation</a:t>
            </a:r>
            <a:r>
              <a:rPr sz="1750" spc="1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-15" dirty="0" smtClean="0">
                <a:solidFill>
                  <a:srgbClr val="010101"/>
                </a:solidFill>
                <a:latin typeface="Arial"/>
                <a:cs typeface="Arial"/>
              </a:rPr>
              <a:t>of</a:t>
            </a:r>
            <a:r>
              <a:rPr sz="1750" spc="-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1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15" dirty="0" smtClean="0">
                <a:solidFill>
                  <a:srgbClr val="010101"/>
                </a:solidFill>
                <a:latin typeface="Arial"/>
                <a:cs typeface="Arial"/>
              </a:rPr>
              <a:t>80286</a:t>
            </a:r>
            <a:r>
              <a:rPr sz="1750" spc="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0" dirty="0" smtClean="0">
                <a:solidFill>
                  <a:srgbClr val="010101"/>
                </a:solidFill>
                <a:latin typeface="Arial"/>
                <a:cs typeface="Arial"/>
              </a:rPr>
              <a:t>through</a:t>
            </a:r>
            <a:r>
              <a:rPr sz="1750" spc="2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1750" spc="1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-10" dirty="0" smtClean="0">
                <a:solidFill>
                  <a:srgbClr val="010101"/>
                </a:solidFill>
                <a:latin typeface="Arial"/>
                <a:cs typeface="Arial"/>
              </a:rPr>
              <a:t>microprocessors.</a:t>
            </a:r>
            <a:endParaRPr sz="17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2244" y="2081529"/>
            <a:ext cx="212725" cy="201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spc="40" dirty="0" smtClean="0">
                <a:solidFill>
                  <a:srgbClr val="2F2F2F"/>
                </a:solidFill>
                <a:latin typeface="Arial"/>
                <a:cs typeface="Arial"/>
              </a:rPr>
              <a:t>15</a:t>
            </a:r>
            <a:endParaRPr sz="12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52876" y="2075179"/>
            <a:ext cx="890269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68605" algn="l"/>
                <a:tab pos="547370" algn="l"/>
                <a:tab pos="780415" algn="l"/>
              </a:tabLst>
            </a:pPr>
            <a:r>
              <a:rPr sz="1300" spc="25" dirty="0" smtClean="0">
                <a:solidFill>
                  <a:srgbClr val="2F2F2F"/>
                </a:solidFill>
                <a:latin typeface="Arial"/>
                <a:cs typeface="Arial"/>
              </a:rPr>
              <a:t>3	</a:t>
            </a:r>
            <a:r>
              <a:rPr sz="1300" spc="20" dirty="0" smtClean="0">
                <a:solidFill>
                  <a:srgbClr val="2F2F2F"/>
                </a:solidFill>
                <a:latin typeface="Arial"/>
                <a:cs typeface="Arial"/>
              </a:rPr>
              <a:t>2	</a:t>
            </a:r>
            <a:r>
              <a:rPr sz="1300" spc="90" dirty="0" smtClean="0">
                <a:solidFill>
                  <a:srgbClr val="2F2F2F"/>
                </a:solidFill>
                <a:latin typeface="Arial"/>
                <a:cs typeface="Arial"/>
              </a:rPr>
              <a:t>1	</a:t>
            </a:r>
            <a:r>
              <a:rPr sz="1300" spc="35" dirty="0" smtClean="0">
                <a:solidFill>
                  <a:srgbClr val="2F2F2F"/>
                </a:solidFill>
                <a:latin typeface="Arial"/>
                <a:cs typeface="Arial"/>
              </a:rPr>
              <a:t>0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83228" y="2714244"/>
            <a:ext cx="402590" cy="330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00" spc="55" dirty="0" smtClean="0">
                <a:solidFill>
                  <a:srgbClr val="2F2F2F"/>
                </a:solidFill>
                <a:latin typeface="Arial"/>
                <a:cs typeface="Arial"/>
              </a:rPr>
              <a:t>L_j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05603" y="3292347"/>
            <a:ext cx="3782060" cy="14979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608965" indent="8890">
              <a:lnSpc>
                <a:spcPts val="1480"/>
              </a:lnSpc>
            </a:pPr>
            <a:r>
              <a:rPr sz="1300" spc="90" dirty="0" smtClean="0">
                <a:solidFill>
                  <a:srgbClr val="2F2F2F"/>
                </a:solidFill>
                <a:latin typeface="Arial"/>
                <a:cs typeface="Arial"/>
              </a:rPr>
              <a:t>RPL</a:t>
            </a:r>
            <a:r>
              <a:rPr sz="1300" spc="-2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250" spc="180" dirty="0" smtClean="0">
                <a:solidFill>
                  <a:srgbClr val="2F2F2F"/>
                </a:solidFill>
                <a:latin typeface="Arial"/>
                <a:cs typeface="Arial"/>
              </a:rPr>
              <a:t>=</a:t>
            </a:r>
            <a:r>
              <a:rPr sz="1250" spc="3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300" spc="60" dirty="0" smtClean="0">
                <a:solidFill>
                  <a:srgbClr val="2F2F2F"/>
                </a:solidFill>
                <a:latin typeface="Arial"/>
                <a:cs typeface="Arial"/>
              </a:rPr>
              <a:t>Requested</a:t>
            </a:r>
            <a:r>
              <a:rPr sz="1300" spc="6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300" spc="50" dirty="0" smtClean="0">
                <a:solidFill>
                  <a:srgbClr val="2F2F2F"/>
                </a:solidFill>
                <a:latin typeface="Arial"/>
                <a:cs typeface="Arial"/>
              </a:rPr>
              <a:t>privilege</a:t>
            </a:r>
            <a:r>
              <a:rPr sz="1300" spc="11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300" spc="50" dirty="0" smtClean="0">
                <a:solidFill>
                  <a:srgbClr val="2F2F2F"/>
                </a:solidFill>
                <a:latin typeface="Arial"/>
                <a:cs typeface="Arial"/>
              </a:rPr>
              <a:t>level</a:t>
            </a:r>
            <a:r>
              <a:rPr sz="1300" spc="1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300" spc="70" dirty="0" smtClean="0">
                <a:solidFill>
                  <a:srgbClr val="2F2F2F"/>
                </a:solidFill>
                <a:latin typeface="Arial"/>
                <a:cs typeface="Arial"/>
              </a:rPr>
              <a:t>where</a:t>
            </a:r>
            <a:r>
              <a:rPr sz="1300" spc="3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300" spc="85" dirty="0" smtClean="0">
                <a:solidFill>
                  <a:srgbClr val="2F2F2F"/>
                </a:solidFill>
                <a:latin typeface="Arial"/>
                <a:cs typeface="Arial"/>
              </a:rPr>
              <a:t>00</a:t>
            </a:r>
            <a:r>
              <a:rPr sz="1300" spc="3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300" spc="70" dirty="0" smtClean="0">
                <a:solidFill>
                  <a:srgbClr val="484848"/>
                </a:solidFill>
                <a:latin typeface="Arial"/>
                <a:cs typeface="Arial"/>
              </a:rPr>
              <a:t>is</a:t>
            </a:r>
            <a:r>
              <a:rPr sz="1300" spc="-40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1300" spc="50" dirty="0" smtClean="0">
                <a:solidFill>
                  <a:srgbClr val="2F2F2F"/>
                </a:solidFill>
                <a:latin typeface="Arial"/>
                <a:cs typeface="Arial"/>
              </a:rPr>
              <a:t>the</a:t>
            </a:r>
            <a:r>
              <a:rPr sz="1300" spc="13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300" spc="50" dirty="0" smtClean="0">
                <a:solidFill>
                  <a:srgbClr val="2F2F2F"/>
                </a:solidFill>
                <a:latin typeface="Arial"/>
                <a:cs typeface="Arial"/>
              </a:rPr>
              <a:t>highest</a:t>
            </a:r>
            <a:r>
              <a:rPr sz="1300" spc="6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300" spc="85" dirty="0" smtClean="0">
                <a:solidFill>
                  <a:srgbClr val="2F2F2F"/>
                </a:solidFill>
                <a:latin typeface="Arial"/>
                <a:cs typeface="Arial"/>
              </a:rPr>
              <a:t>and</a:t>
            </a:r>
            <a:r>
              <a:rPr sz="1300" spc="90" dirty="0" smtClean="0">
                <a:solidFill>
                  <a:srgbClr val="2F2F2F"/>
                </a:solidFill>
                <a:latin typeface="Arial"/>
                <a:cs typeface="Arial"/>
              </a:rPr>
              <a:t> 11</a:t>
            </a:r>
            <a:r>
              <a:rPr sz="1300" spc="-5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300" spc="70" dirty="0" smtClean="0">
                <a:solidFill>
                  <a:srgbClr val="2F2F2F"/>
                </a:solidFill>
                <a:latin typeface="Arial"/>
                <a:cs typeface="Arial"/>
              </a:rPr>
              <a:t>is</a:t>
            </a:r>
            <a:r>
              <a:rPr sz="1300" spc="-4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300" spc="50" dirty="0" smtClean="0">
                <a:solidFill>
                  <a:srgbClr val="2F2F2F"/>
                </a:solidFill>
                <a:latin typeface="Arial"/>
                <a:cs typeface="Arial"/>
              </a:rPr>
              <a:t>the</a:t>
            </a:r>
            <a:r>
              <a:rPr sz="1300" spc="13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300" spc="45" dirty="0" smtClean="0">
                <a:solidFill>
                  <a:srgbClr val="2F2F2F"/>
                </a:solidFill>
                <a:latin typeface="Arial"/>
                <a:cs typeface="Arial"/>
              </a:rPr>
              <a:t>lowest</a:t>
            </a:r>
            <a:endParaRPr sz="13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93"/>
              </a:spcBef>
            </a:pPr>
            <a:endParaRPr sz="1400"/>
          </a:p>
          <a:p>
            <a:pPr marL="12700" marR="1360170">
              <a:lnSpc>
                <a:spcPct val="59400"/>
              </a:lnSpc>
            </a:pPr>
            <a:r>
              <a:rPr sz="1300" spc="90" dirty="0" smtClean="0">
                <a:solidFill>
                  <a:srgbClr val="2F2F2F"/>
                </a:solidFill>
                <a:latin typeface="Arial"/>
                <a:cs typeface="Arial"/>
              </a:rPr>
              <a:t>Tl </a:t>
            </a:r>
            <a:r>
              <a:rPr sz="1250" spc="180" dirty="0" smtClean="0">
                <a:solidFill>
                  <a:srgbClr val="484848"/>
                </a:solidFill>
                <a:latin typeface="Arial"/>
                <a:cs typeface="Arial"/>
              </a:rPr>
              <a:t>=</a:t>
            </a:r>
            <a:r>
              <a:rPr sz="1250" spc="-45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1300" spc="120" dirty="0" smtClean="0">
                <a:solidFill>
                  <a:srgbClr val="2F2F2F"/>
                </a:solidFill>
                <a:latin typeface="Arial"/>
                <a:cs typeface="Arial"/>
              </a:rPr>
              <a:t>0 </a:t>
            </a:r>
            <a:r>
              <a:rPr sz="1300" spc="1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300" spc="60" dirty="0" smtClean="0">
                <a:solidFill>
                  <a:srgbClr val="2F2F2F"/>
                </a:solidFill>
                <a:latin typeface="Arial"/>
                <a:cs typeface="Arial"/>
              </a:rPr>
              <a:t>Global</a:t>
            </a:r>
            <a:r>
              <a:rPr sz="1300" spc="7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300" spc="45" dirty="0" smtClean="0">
                <a:solidFill>
                  <a:srgbClr val="2F2F2F"/>
                </a:solidFill>
                <a:latin typeface="Arial"/>
                <a:cs typeface="Arial"/>
              </a:rPr>
              <a:t>descriptor</a:t>
            </a:r>
            <a:r>
              <a:rPr sz="1300" spc="114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300" spc="55" dirty="0" smtClean="0">
                <a:solidFill>
                  <a:srgbClr val="2F2F2F"/>
                </a:solidFill>
                <a:latin typeface="Arial"/>
                <a:cs typeface="Arial"/>
              </a:rPr>
              <a:t>table</a:t>
            </a:r>
            <a:r>
              <a:rPr sz="1300" spc="3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300" spc="90" dirty="0" smtClean="0">
                <a:solidFill>
                  <a:srgbClr val="2F2F2F"/>
                </a:solidFill>
                <a:latin typeface="Arial"/>
                <a:cs typeface="Arial"/>
              </a:rPr>
              <a:t>Tl</a:t>
            </a:r>
            <a:r>
              <a:rPr sz="1300" spc="5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850" spc="-229" dirty="0" smtClean="0">
                <a:solidFill>
                  <a:srgbClr val="484848"/>
                </a:solidFill>
                <a:latin typeface="Times New Roman"/>
                <a:cs typeface="Times New Roman"/>
              </a:rPr>
              <a:t>=</a:t>
            </a:r>
            <a:r>
              <a:rPr sz="1850" spc="45" dirty="0" smtClean="0">
                <a:solidFill>
                  <a:srgbClr val="484848"/>
                </a:solidFill>
                <a:latin typeface="Times New Roman"/>
                <a:cs typeface="Times New Roman"/>
              </a:rPr>
              <a:t> </a:t>
            </a:r>
            <a:r>
              <a:rPr sz="1300" spc="170" dirty="0" smtClean="0">
                <a:solidFill>
                  <a:srgbClr val="2F2F2F"/>
                </a:solidFill>
                <a:latin typeface="Arial"/>
                <a:cs typeface="Arial"/>
              </a:rPr>
              <a:t>1 </a:t>
            </a:r>
            <a:r>
              <a:rPr sz="1300" spc="-3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300" spc="60" dirty="0" smtClean="0">
                <a:solidFill>
                  <a:srgbClr val="2F2F2F"/>
                </a:solidFill>
                <a:latin typeface="Arial"/>
                <a:cs typeface="Arial"/>
              </a:rPr>
              <a:t>Local</a:t>
            </a:r>
            <a:r>
              <a:rPr sz="1300" spc="3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300" spc="45" dirty="0" smtClean="0">
                <a:solidFill>
                  <a:srgbClr val="2F2F2F"/>
                </a:solidFill>
                <a:latin typeface="Arial"/>
                <a:cs typeface="Arial"/>
              </a:rPr>
              <a:t>descriptor</a:t>
            </a:r>
            <a:r>
              <a:rPr sz="1300" spc="114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300" spc="55" dirty="0" smtClean="0">
                <a:solidFill>
                  <a:srgbClr val="2F2F2F"/>
                </a:solidFill>
                <a:latin typeface="Arial"/>
                <a:cs typeface="Arial"/>
              </a:rPr>
              <a:t>table</a:t>
            </a:r>
            <a:endParaRPr sz="13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21"/>
              </a:spcBef>
            </a:pPr>
            <a:endParaRPr sz="800"/>
          </a:p>
          <a:p>
            <a:pPr marL="17145" marR="12700">
              <a:lnSpc>
                <a:spcPts val="1480"/>
              </a:lnSpc>
            </a:pPr>
            <a:r>
              <a:rPr sz="1300" spc="50" dirty="0" smtClean="0">
                <a:solidFill>
                  <a:srgbClr val="2F2F2F"/>
                </a:solidFill>
                <a:latin typeface="Arial"/>
                <a:cs typeface="Arial"/>
              </a:rPr>
              <a:t>Selects</a:t>
            </a:r>
            <a:r>
              <a:rPr sz="1300" spc="6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300" spc="75" dirty="0" smtClean="0">
                <a:solidFill>
                  <a:srgbClr val="2F2F2F"/>
                </a:solidFill>
                <a:latin typeface="Arial"/>
                <a:cs typeface="Arial"/>
              </a:rPr>
              <a:t>one</a:t>
            </a:r>
            <a:r>
              <a:rPr sz="1300" spc="3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300" spc="50" dirty="0" smtClean="0">
                <a:solidFill>
                  <a:srgbClr val="2F2F2F"/>
                </a:solidFill>
                <a:latin typeface="Arial"/>
                <a:cs typeface="Arial"/>
              </a:rPr>
              <a:t>descriptor</a:t>
            </a:r>
            <a:r>
              <a:rPr sz="1300" spc="9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300" spc="55" dirty="0" smtClean="0">
                <a:solidFill>
                  <a:srgbClr val="2F2F2F"/>
                </a:solidFill>
                <a:latin typeface="Arial"/>
                <a:cs typeface="Arial"/>
              </a:rPr>
              <a:t>from</a:t>
            </a:r>
            <a:r>
              <a:rPr sz="1300" spc="9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300" spc="75" dirty="0" smtClean="0">
                <a:solidFill>
                  <a:srgbClr val="2F2F2F"/>
                </a:solidFill>
                <a:latin typeface="Arial"/>
                <a:cs typeface="Arial"/>
              </a:rPr>
              <a:t>8192</a:t>
            </a:r>
            <a:r>
              <a:rPr sz="1300" spc="2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300" spc="50" dirty="0" smtClean="0">
                <a:solidFill>
                  <a:srgbClr val="2F2F2F"/>
                </a:solidFill>
                <a:latin typeface="Arial"/>
                <a:cs typeface="Arial"/>
              </a:rPr>
              <a:t>descriptors</a:t>
            </a:r>
            <a:r>
              <a:rPr sz="1300" spc="3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300" spc="70" dirty="0" smtClean="0">
                <a:solidFill>
                  <a:srgbClr val="2F2F2F"/>
                </a:solidFill>
                <a:latin typeface="Arial"/>
                <a:cs typeface="Arial"/>
              </a:rPr>
              <a:t>in</a:t>
            </a:r>
            <a:r>
              <a:rPr sz="1300" spc="-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300" spc="40" dirty="0" smtClean="0">
                <a:solidFill>
                  <a:srgbClr val="2F2F2F"/>
                </a:solidFill>
                <a:latin typeface="Arial"/>
                <a:cs typeface="Arial"/>
              </a:rPr>
              <a:t>either</a:t>
            </a:r>
            <a:r>
              <a:rPr sz="1300" spc="55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300" spc="65" dirty="0" smtClean="0">
                <a:solidFill>
                  <a:srgbClr val="2F2F2F"/>
                </a:solidFill>
                <a:latin typeface="Arial"/>
                <a:cs typeface="Arial"/>
              </a:rPr>
              <a:t>the</a:t>
            </a:r>
            <a:r>
              <a:rPr sz="1300" spc="10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300" spc="50" dirty="0" smtClean="0">
                <a:solidFill>
                  <a:srgbClr val="2F2F2F"/>
                </a:solidFill>
                <a:latin typeface="Arial"/>
                <a:cs typeface="Arial"/>
              </a:rPr>
              <a:t>global</a:t>
            </a:r>
            <a:r>
              <a:rPr sz="1300" spc="7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300" spc="75" dirty="0" smtClean="0">
                <a:solidFill>
                  <a:srgbClr val="2F2F2F"/>
                </a:solidFill>
                <a:latin typeface="Arial"/>
                <a:cs typeface="Arial"/>
              </a:rPr>
              <a:t>or</a:t>
            </a:r>
            <a:r>
              <a:rPr sz="1300" spc="2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300" spc="50" dirty="0" smtClean="0">
                <a:solidFill>
                  <a:srgbClr val="2F2F2F"/>
                </a:solidFill>
                <a:latin typeface="Arial"/>
                <a:cs typeface="Arial"/>
              </a:rPr>
              <a:t>the</a:t>
            </a:r>
            <a:r>
              <a:rPr sz="1300" spc="10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300" spc="60" dirty="0" smtClean="0">
                <a:solidFill>
                  <a:srgbClr val="2F2F2F"/>
                </a:solidFill>
                <a:latin typeface="Arial"/>
                <a:cs typeface="Arial"/>
              </a:rPr>
              <a:t>local</a:t>
            </a:r>
            <a:r>
              <a:rPr sz="1300" spc="-1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300" spc="50" dirty="0" smtClean="0">
                <a:solidFill>
                  <a:srgbClr val="2F2F2F"/>
                </a:solidFill>
                <a:latin typeface="Arial"/>
                <a:cs typeface="Arial"/>
              </a:rPr>
              <a:t>descriptor</a:t>
            </a:r>
            <a:r>
              <a:rPr sz="1300" spc="9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300" spc="60" dirty="0" smtClean="0">
                <a:solidFill>
                  <a:srgbClr val="2F2F2F"/>
                </a:solidFill>
                <a:latin typeface="Arial"/>
                <a:cs typeface="Arial"/>
              </a:rPr>
              <a:t>table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0437" y="6453178"/>
            <a:ext cx="23533" cy="160532"/>
          </a:xfrm>
          <a:custGeom>
            <a:avLst/>
            <a:gdLst/>
            <a:ahLst/>
            <a:cxnLst/>
            <a:rect l="l" t="t" r="r" b="b"/>
            <a:pathLst>
              <a:path w="23533" h="160532">
                <a:moveTo>
                  <a:pt x="0" y="0"/>
                </a:moveTo>
                <a:lnTo>
                  <a:pt x="23533" y="0"/>
                </a:lnTo>
                <a:lnTo>
                  <a:pt x="23533" y="160532"/>
                </a:lnTo>
                <a:lnTo>
                  <a:pt x="0" y="160532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728" y="6453885"/>
            <a:ext cx="657860" cy="404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950" dirty="0" smtClean="0">
                <a:solidFill>
                  <a:srgbClr val="D1D1D1"/>
                </a:solidFill>
                <a:latin typeface="Arial"/>
                <a:cs typeface="Arial"/>
              </a:rPr>
              <a:t>PEARSON</a:t>
            </a:r>
            <a:endParaRPr sz="9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Processor,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84848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73115" y="6597395"/>
            <a:ext cx="153670" cy="149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50" dirty="0" smtClean="0">
                <a:solidFill>
                  <a:srgbClr val="010101"/>
                </a:solidFill>
                <a:latin typeface="Times New Roman"/>
                <a:cs typeface="Times New Roman"/>
              </a:rPr>
              <a:t>46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12611" y="6599173"/>
            <a:ext cx="306768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0" dirty="0" smtClean="0">
                <a:solidFill>
                  <a:srgbClr val="010101"/>
                </a:solidFill>
                <a:latin typeface="Arial"/>
                <a:cs typeface="Arial"/>
              </a:rPr>
              <a:t>•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All</a:t>
            </a:r>
            <a:r>
              <a:rPr sz="850" spc="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5124" y="6299200"/>
            <a:ext cx="39947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2F2F2F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72083" y="2286000"/>
          <a:ext cx="3765042" cy="12367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7953"/>
                <a:gridCol w="1012698"/>
                <a:gridCol w="86867"/>
                <a:gridCol w="205740"/>
                <a:gridCol w="507492"/>
              </a:tblGrid>
              <a:tr h="489203">
                <a:tc>
                  <a:txBody>
                    <a:bodyPr/>
                    <a:lstStyle/>
                    <a:p>
                      <a:pPr marL="1106170">
                        <a:lnSpc>
                          <a:spcPct val="100000"/>
                        </a:lnSpc>
                      </a:pPr>
                      <a:r>
                        <a:rPr sz="1300" dirty="0" smtClean="0">
                          <a:solidFill>
                            <a:srgbClr val="2F2F2F"/>
                          </a:solidFill>
                          <a:latin typeface="Arial"/>
                          <a:cs typeface="Arial"/>
                        </a:rPr>
                        <a:t>Selector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2B2B2B"/>
                      </a:solidFill>
                      <a:prstDash val="solid"/>
                    </a:lnL>
                    <a:lnT w="22860">
                      <a:solidFill>
                        <a:srgbClr val="444444"/>
                      </a:solidFill>
                      <a:prstDash val="solid"/>
                    </a:lnT>
                    <a:lnB w="22860">
                      <a:solidFill>
                        <a:srgbClr val="3F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2860">
                      <a:solidFill>
                        <a:srgbClr val="3F3F3F"/>
                      </a:solidFill>
                      <a:prstDash val="solid"/>
                    </a:lnR>
                    <a:lnT w="22860">
                      <a:solidFill>
                        <a:srgbClr val="444444"/>
                      </a:solidFill>
                      <a:prstDash val="solid"/>
                    </a:lnT>
                    <a:lnB w="22860">
                      <a:solidFill>
                        <a:srgbClr val="3F3B3B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1300" dirty="0" smtClean="0">
                          <a:solidFill>
                            <a:srgbClr val="2F2F2F"/>
                          </a:solidFill>
                          <a:latin typeface="Arial"/>
                          <a:cs typeface="Arial"/>
                        </a:rPr>
                        <a:t>Tl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3F3F3F"/>
                      </a:solidFill>
                      <a:prstDash val="solid"/>
                    </a:lnL>
                    <a:lnR w="22860">
                      <a:solidFill>
                        <a:srgbClr val="444444"/>
                      </a:solidFill>
                      <a:prstDash val="solid"/>
                    </a:lnR>
                    <a:lnT w="22860">
                      <a:solidFill>
                        <a:srgbClr val="444444"/>
                      </a:solidFill>
                      <a:prstDash val="solid"/>
                    </a:lnT>
                    <a:lnB w="22860">
                      <a:solidFill>
                        <a:srgbClr val="3F3B3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300" dirty="0" smtClean="0">
                          <a:solidFill>
                            <a:srgbClr val="2F2F2F"/>
                          </a:solidFill>
                          <a:latin typeface="Arial"/>
                          <a:cs typeface="Arial"/>
                        </a:rPr>
                        <a:t>RPL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444444"/>
                      </a:solidFill>
                      <a:prstDash val="solid"/>
                    </a:lnL>
                    <a:lnR w="22860">
                      <a:solidFill>
                        <a:srgbClr val="3F3F3F"/>
                      </a:solidFill>
                      <a:prstDash val="solid"/>
                    </a:lnR>
                    <a:lnT w="22860">
                      <a:solidFill>
                        <a:srgbClr val="444444"/>
                      </a:solidFill>
                      <a:prstDash val="solid"/>
                    </a:lnT>
                    <a:lnB w="22860">
                      <a:solidFill>
                        <a:srgbClr val="3F3B3B"/>
                      </a:solidFill>
                      <a:prstDash val="solid"/>
                    </a:lnB>
                  </a:tcPr>
                </a:tc>
              </a:tr>
              <a:tr h="724662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</a:pPr>
                      <a:r>
                        <a:rPr sz="1650" dirty="0" smtClean="0">
                          <a:solidFill>
                            <a:srgbClr val="2F2F2F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2860">
                      <a:solidFill>
                        <a:srgbClr val="3F3B3B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R="226695" algn="r">
                        <a:lnSpc>
                          <a:spcPct val="100000"/>
                        </a:lnSpc>
                      </a:pPr>
                      <a:r>
                        <a:rPr sz="1650" dirty="0" smtClean="0">
                          <a:solidFill>
                            <a:srgbClr val="2F2F2F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3716">
                      <a:solidFill>
                        <a:srgbClr val="676767"/>
                      </a:solidFill>
                      <a:prstDash val="solid"/>
                    </a:lnR>
                    <a:lnT w="22860">
                      <a:solidFill>
                        <a:srgbClr val="3F3B3B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676767"/>
                      </a:solidFill>
                      <a:prstDash val="solid"/>
                    </a:lnL>
                    <a:lnT w="22860">
                      <a:solidFill>
                        <a:srgbClr val="3F3B3B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261111"/>
            <a:ext cx="8646160" cy="41046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29591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2–</a:t>
            </a:r>
            <a:r>
              <a:rPr sz="3200" spc="0" dirty="0" smtClean="0">
                <a:latin typeface="Arial"/>
                <a:cs typeface="Arial"/>
              </a:rPr>
              <a:t>9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how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register, cont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select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cho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ses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escriptor from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rip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try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rip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selects a se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mory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stem.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348615" indent="-342900">
              <a:lnSpc>
                <a:spcPct val="999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Descript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zero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cal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ll 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sc</a:t>
            </a:r>
            <a:r>
              <a:rPr sz="3200" spc="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r, must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10" dirty="0" smtClean="0">
                <a:latin typeface="Arial"/>
                <a:cs typeface="Arial"/>
              </a:rPr>
              <a:t>z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ay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 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accessing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47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130175"/>
            <a:ext cx="8380095" cy="833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  <a:tabLst>
                <a:tab pos="1282065" algn="l"/>
              </a:tabLst>
            </a:pPr>
            <a:r>
              <a:rPr sz="1800" b="1" dirty="0" smtClean="0">
                <a:latin typeface="Arial"/>
                <a:cs typeface="Arial"/>
              </a:rPr>
              <a:t>F</a:t>
            </a:r>
            <a:r>
              <a:rPr sz="1800" b="1" spc="5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g</a:t>
            </a:r>
            <a:r>
              <a:rPr sz="1800" b="1" spc="5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re</a:t>
            </a:r>
            <a:r>
              <a:rPr sz="1800" b="1" spc="-15" dirty="0" smtClean="0">
                <a:latin typeface="Arial"/>
                <a:cs typeface="Arial"/>
              </a:rPr>
              <a:t> </a:t>
            </a:r>
            <a:r>
              <a:rPr sz="1800" b="1" spc="-5" dirty="0" smtClean="0">
                <a:latin typeface="Arial"/>
                <a:cs typeface="Arial"/>
              </a:rPr>
              <a:t>2–</a:t>
            </a:r>
            <a:r>
              <a:rPr sz="1800" b="1" spc="0" dirty="0" smtClean="0">
                <a:latin typeface="Arial"/>
                <a:cs typeface="Arial"/>
              </a:rPr>
              <a:t>9	</a:t>
            </a:r>
            <a:r>
              <a:rPr sz="1800" spc="0" dirty="0" smtClean="0">
                <a:latin typeface="Arial"/>
                <a:cs typeface="Arial"/>
              </a:rPr>
              <a:t>Us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ng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DS re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ister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 se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ect a 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scri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tion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from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gl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scri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tor ta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5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. In th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s e</a:t>
            </a:r>
            <a:r>
              <a:rPr sz="1800" spc="-20" dirty="0" smtClean="0">
                <a:latin typeface="Arial"/>
                <a:cs typeface="Arial"/>
              </a:rPr>
              <a:t>x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5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DS r</a:t>
            </a:r>
            <a:r>
              <a:rPr sz="1800" spc="-10" dirty="0" smtClean="0">
                <a:latin typeface="Arial"/>
                <a:cs typeface="Arial"/>
              </a:rPr>
              <a:t>eg</a:t>
            </a:r>
            <a:r>
              <a:rPr sz="1800" spc="0" dirty="0" smtClean="0">
                <a:latin typeface="Arial"/>
                <a:cs typeface="Arial"/>
              </a:rPr>
              <a:t>ist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cc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 m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5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</a:t>
            </a:r>
            <a:r>
              <a:rPr sz="1800" spc="-10" dirty="0" smtClean="0">
                <a:latin typeface="Arial"/>
                <a:cs typeface="Arial"/>
              </a:rPr>
              <a:t>on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00100000</a:t>
            </a:r>
            <a:r>
              <a:rPr sz="1800" spc="-5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– </a:t>
            </a:r>
            <a:r>
              <a:rPr sz="1800" spc="-5" dirty="0" smtClean="0">
                <a:latin typeface="Arial"/>
                <a:cs typeface="Arial"/>
              </a:rPr>
              <a:t>001000</a:t>
            </a:r>
            <a:r>
              <a:rPr sz="1800" spc="0" dirty="0" smtClean="0">
                <a:latin typeface="Arial"/>
                <a:cs typeface="Arial"/>
              </a:rPr>
              <a:t>F</a:t>
            </a:r>
            <a:r>
              <a:rPr sz="1800" spc="5" dirty="0" smtClean="0">
                <a:latin typeface="Arial"/>
                <a:cs typeface="Arial"/>
              </a:rPr>
              <a:t>F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as a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ta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se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me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14500" y="914400"/>
            <a:ext cx="5715000" cy="502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48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25" dirty="0" smtClean="0">
                <a:latin typeface="Arial"/>
                <a:cs typeface="Arial"/>
              </a:rPr>
              <a:t>Pro</a:t>
            </a:r>
            <a:r>
              <a:rPr sz="4000" b="1" spc="-40" dirty="0" smtClean="0">
                <a:latin typeface="Arial"/>
                <a:cs typeface="Arial"/>
              </a:rPr>
              <a:t>g</a:t>
            </a:r>
            <a:r>
              <a:rPr sz="4000" b="1" spc="-20" dirty="0" smtClean="0">
                <a:latin typeface="Arial"/>
                <a:cs typeface="Arial"/>
              </a:rPr>
              <a:t>ram-Invisible</a:t>
            </a:r>
            <a:r>
              <a:rPr sz="4000" b="1" spc="30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Registers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49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308340" cy="5059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Glob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local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rip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sy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55600" marR="57213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access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&amp; specify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 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es, </a:t>
            </a:r>
            <a:r>
              <a:rPr sz="3200" spc="-10" dirty="0" smtClean="0">
                <a:latin typeface="Arial"/>
                <a:cs typeface="Arial"/>
              </a:rPr>
              <a:t>8028</a:t>
            </a:r>
            <a:r>
              <a:rPr sz="3200" spc="-5" dirty="0" smtClean="0">
                <a:latin typeface="Arial"/>
                <a:cs typeface="Arial"/>
              </a:rPr>
              <a:t>6</a:t>
            </a:r>
            <a:r>
              <a:rPr sz="3200" spc="-10" dirty="0" smtClean="0">
                <a:latin typeface="Arial"/>
                <a:cs typeface="Arial"/>
              </a:rPr>
              <a:t>–</a:t>
            </a:r>
            <a:r>
              <a:rPr sz="3200" spc="0" dirty="0" smtClean="0">
                <a:latin typeface="Arial"/>
                <a:cs typeface="Arial"/>
              </a:rPr>
              <a:t>Cor</a:t>
            </a:r>
            <a:r>
              <a:rPr sz="3200" spc="-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-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-invi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ible 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ire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ly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y softwa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1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Each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m-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invisib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ort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tect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ofte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cal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cach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memo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be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au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329"/>
              </a:lnSpc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ny </a:t>
            </a:r>
            <a:r>
              <a:rPr sz="2800" spc="-25" dirty="0" smtClean="0">
                <a:latin typeface="Arial"/>
                <a:cs typeface="Arial"/>
              </a:rPr>
              <a:t>mem</a:t>
            </a:r>
            <a:r>
              <a:rPr sz="2800" spc="-15" dirty="0" smtClean="0">
                <a:latin typeface="Arial"/>
                <a:cs typeface="Arial"/>
              </a:rPr>
              <a:t>ory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10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sto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nfo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mat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292" rIns="0" bIns="0" rtlCol="0">
            <a:noAutofit/>
          </a:bodyPr>
          <a:lstStyle/>
          <a:p>
            <a:pPr marL="889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C</a:t>
            </a:r>
            <a:r>
              <a:rPr sz="4000" b="1" spc="-40" dirty="0" smtClean="0">
                <a:latin typeface="Arial"/>
                <a:cs typeface="Arial"/>
              </a:rPr>
              <a:t>h</a:t>
            </a:r>
            <a:r>
              <a:rPr sz="4000" b="1" spc="-20" dirty="0" smtClean="0">
                <a:latin typeface="Arial"/>
                <a:cs typeface="Arial"/>
              </a:rPr>
              <a:t>apt</a:t>
            </a:r>
            <a:r>
              <a:rPr sz="4000" b="1" spc="-40" dirty="0" smtClean="0">
                <a:latin typeface="Arial"/>
                <a:cs typeface="Arial"/>
              </a:rPr>
              <a:t>e</a:t>
            </a:r>
            <a:r>
              <a:rPr sz="4000" b="1" spc="-20" dirty="0" smtClean="0">
                <a:latin typeface="Arial"/>
                <a:cs typeface="Arial"/>
              </a:rPr>
              <a:t>r</a:t>
            </a:r>
            <a:r>
              <a:rPr sz="4000" b="1" spc="2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Objectiv</a:t>
            </a:r>
            <a:r>
              <a:rPr sz="4000" b="1" spc="-40" dirty="0" smtClean="0">
                <a:latin typeface="Arial"/>
                <a:cs typeface="Arial"/>
              </a:rPr>
              <a:t>e</a:t>
            </a:r>
            <a:r>
              <a:rPr sz="4000" b="1" spc="-25" dirty="0" smtClean="0"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5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814704"/>
            <a:ext cx="8401685" cy="5268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latin typeface="Arial"/>
                <a:cs typeface="Arial"/>
              </a:rPr>
              <a:t>U</a:t>
            </a:r>
            <a:r>
              <a:rPr sz="2400" b="1" spc="-10" dirty="0" smtClean="0">
                <a:latin typeface="Arial"/>
                <a:cs typeface="Arial"/>
              </a:rPr>
              <a:t>p</a:t>
            </a:r>
            <a:r>
              <a:rPr sz="2400" b="1" spc="0" dirty="0" smtClean="0">
                <a:latin typeface="Arial"/>
                <a:cs typeface="Arial"/>
              </a:rPr>
              <a:t>on completion</a:t>
            </a:r>
            <a:r>
              <a:rPr sz="2400" b="1" spc="-4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of this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ch</a:t>
            </a:r>
            <a:r>
              <a:rPr sz="2400" b="1" spc="-10" dirty="0" smtClean="0">
                <a:latin typeface="Arial"/>
                <a:cs typeface="Arial"/>
              </a:rPr>
              <a:t>a</a:t>
            </a:r>
            <a:r>
              <a:rPr sz="2400" b="1" spc="0" dirty="0" smtClean="0">
                <a:latin typeface="Arial"/>
                <a:cs typeface="Arial"/>
              </a:rPr>
              <a:t>pte</a:t>
            </a:r>
            <a:r>
              <a:rPr sz="2400" b="1" spc="-130" dirty="0" smtClean="0">
                <a:latin typeface="Arial"/>
                <a:cs typeface="Arial"/>
              </a:rPr>
              <a:t>r</a:t>
            </a:r>
            <a:r>
              <a:rPr sz="2400" b="1" spc="0" dirty="0" smtClean="0">
                <a:latin typeface="Arial"/>
                <a:cs typeface="Arial"/>
              </a:rPr>
              <a:t>, </a:t>
            </a:r>
            <a:r>
              <a:rPr sz="2400" b="1" spc="-30" dirty="0" smtClean="0">
                <a:latin typeface="Arial"/>
                <a:cs typeface="Arial"/>
              </a:rPr>
              <a:t>y</a:t>
            </a:r>
            <a:r>
              <a:rPr sz="2400" b="1" spc="0" dirty="0" smtClean="0">
                <a:latin typeface="Arial"/>
                <a:cs typeface="Arial"/>
              </a:rPr>
              <a:t>ou</a:t>
            </a:r>
            <a:r>
              <a:rPr sz="2400" b="1" spc="5" dirty="0" smtClean="0">
                <a:latin typeface="Arial"/>
                <a:cs typeface="Arial"/>
              </a:rPr>
              <a:t> </a:t>
            </a:r>
            <a:r>
              <a:rPr sz="2400" b="1" spc="25" dirty="0" smtClean="0">
                <a:latin typeface="Arial"/>
                <a:cs typeface="Arial"/>
              </a:rPr>
              <a:t>w</a:t>
            </a:r>
            <a:r>
              <a:rPr sz="2400" b="1" spc="0" dirty="0" smtClean="0">
                <a:latin typeface="Arial"/>
                <a:cs typeface="Arial"/>
              </a:rPr>
              <a:t>ill</a:t>
            </a:r>
            <a:r>
              <a:rPr sz="2400" b="1" spc="-5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be able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to: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2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 marL="355600" marR="68834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Describe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 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accessed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 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tect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ry-a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ssing tech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iq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es.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Des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ribe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 mem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acces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using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</a:t>
            </a:r>
            <a:r>
              <a:rPr sz="3200" spc="-10" dirty="0" smtClean="0">
                <a:latin typeface="Arial"/>
                <a:cs typeface="Arial"/>
              </a:rPr>
              <a:t>6</a:t>
            </a:r>
            <a:r>
              <a:rPr sz="3200" spc="-5" dirty="0" smtClean="0">
                <a:latin typeface="Arial"/>
                <a:cs typeface="Arial"/>
              </a:rPr>
              <a:t>4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Describe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-i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visible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8028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thro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gh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Cor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rocessor</a:t>
            </a:r>
            <a:r>
              <a:rPr sz="3200" spc="-1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Det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il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ry-p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ng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mech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nism.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700783" y="3751326"/>
            <a:ext cx="1792224" cy="0"/>
          </a:xfrm>
          <a:custGeom>
            <a:avLst/>
            <a:gdLst/>
            <a:ahLst/>
            <a:cxnLst/>
            <a:rect l="l" t="t" r="r" b="b"/>
            <a:pathLst>
              <a:path w="1792224">
                <a:moveTo>
                  <a:pt x="0" y="0"/>
                </a:moveTo>
                <a:lnTo>
                  <a:pt x="1792224" y="0"/>
                </a:lnTo>
              </a:path>
            </a:pathLst>
          </a:custGeom>
          <a:ln w="22860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72484" y="3195827"/>
            <a:ext cx="3863340" cy="0"/>
          </a:xfrm>
          <a:custGeom>
            <a:avLst/>
            <a:gdLst/>
            <a:ahLst/>
            <a:cxnLst/>
            <a:rect l="l" t="t" r="r" b="b"/>
            <a:pathLst>
              <a:path w="3863340">
                <a:moveTo>
                  <a:pt x="0" y="0"/>
                </a:moveTo>
                <a:lnTo>
                  <a:pt x="3863340" y="0"/>
                </a:lnTo>
              </a:path>
            </a:pathLst>
          </a:custGeom>
          <a:ln w="18288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63340" y="3771900"/>
            <a:ext cx="3867912" cy="0"/>
          </a:xfrm>
          <a:custGeom>
            <a:avLst/>
            <a:gdLst/>
            <a:ahLst/>
            <a:cxnLst/>
            <a:rect l="l" t="t" r="r" b="b"/>
            <a:pathLst>
              <a:path w="3867911">
                <a:moveTo>
                  <a:pt x="0" y="0"/>
                </a:moveTo>
                <a:lnTo>
                  <a:pt x="3867912" y="0"/>
                </a:lnTo>
              </a:path>
            </a:pathLst>
          </a:custGeom>
          <a:ln w="27432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87067" y="4238244"/>
            <a:ext cx="3639311" cy="0"/>
          </a:xfrm>
          <a:custGeom>
            <a:avLst/>
            <a:gdLst/>
            <a:ahLst/>
            <a:cxnLst/>
            <a:rect l="l" t="t" r="r" b="b"/>
            <a:pathLst>
              <a:path w="3639311">
                <a:moveTo>
                  <a:pt x="0" y="0"/>
                </a:moveTo>
                <a:lnTo>
                  <a:pt x="3639311" y="0"/>
                </a:lnTo>
              </a:path>
            </a:pathLst>
          </a:custGeom>
          <a:ln w="27432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9908" y="134365"/>
            <a:ext cx="8676005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393190" algn="l"/>
              </a:tabLst>
            </a:pPr>
            <a:r>
              <a:rPr sz="1750" spc="70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spc="-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110" dirty="0" smtClean="0">
                <a:solidFill>
                  <a:srgbClr val="010101"/>
                </a:solidFill>
                <a:latin typeface="Arial"/>
                <a:cs typeface="Arial"/>
              </a:rPr>
              <a:t>2-10	</a:t>
            </a:r>
            <a:r>
              <a:rPr sz="1750" spc="10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spc="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5" dirty="0" smtClean="0">
                <a:solidFill>
                  <a:srgbClr val="010101"/>
                </a:solidFill>
                <a:latin typeface="Arial"/>
                <a:cs typeface="Arial"/>
              </a:rPr>
              <a:t>program-invisible </a:t>
            </a:r>
            <a:r>
              <a:rPr sz="1750" spc="-2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0" dirty="0" smtClean="0">
                <a:solidFill>
                  <a:srgbClr val="010101"/>
                </a:solidFill>
                <a:latin typeface="Arial"/>
                <a:cs typeface="Arial"/>
              </a:rPr>
              <a:t>register</a:t>
            </a:r>
            <a:r>
              <a:rPr sz="17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0" dirty="0" smtClean="0">
                <a:solidFill>
                  <a:srgbClr val="010101"/>
                </a:solidFill>
                <a:latin typeface="Arial"/>
                <a:cs typeface="Arial"/>
              </a:rPr>
              <a:t>within</a:t>
            </a:r>
            <a:r>
              <a:rPr sz="17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1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35" dirty="0" smtClean="0">
                <a:solidFill>
                  <a:srgbClr val="010101"/>
                </a:solidFill>
                <a:latin typeface="Arial"/>
                <a:cs typeface="Arial"/>
              </a:rPr>
              <a:t>80286-Core2 </a:t>
            </a:r>
            <a:r>
              <a:rPr sz="1750" spc="-1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-10" dirty="0" smtClean="0">
                <a:solidFill>
                  <a:srgbClr val="010101"/>
                </a:solidFill>
                <a:latin typeface="Arial"/>
                <a:cs typeface="Arial"/>
              </a:rPr>
              <a:t>microprocessors.</a:t>
            </a:r>
            <a:endParaRPr sz="17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62988" y="931164"/>
            <a:ext cx="117538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65" dirty="0" smtClean="0">
                <a:solidFill>
                  <a:srgbClr val="626262"/>
                </a:solidFill>
                <a:latin typeface="Arial"/>
                <a:cs typeface="Arial"/>
              </a:rPr>
              <a:t>Segment</a:t>
            </a:r>
            <a:r>
              <a:rPr sz="1200" spc="7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200" spc="-80" dirty="0" smtClean="0">
                <a:solidFill>
                  <a:srgbClr val="343434"/>
                </a:solidFill>
                <a:latin typeface="Arial"/>
                <a:cs typeface="Arial"/>
              </a:rPr>
              <a:t>r</a:t>
            </a:r>
            <a:r>
              <a:rPr sz="1200" spc="-45" dirty="0" smtClean="0">
                <a:solidFill>
                  <a:srgbClr val="626262"/>
                </a:solidFill>
                <a:latin typeface="Arial"/>
                <a:cs typeface="Arial"/>
              </a:rPr>
              <a:t>egisters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81476" y="776985"/>
            <a:ext cx="4311650" cy="3803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0960" algn="ctr">
              <a:lnSpc>
                <a:spcPts val="1775"/>
              </a:lnSpc>
            </a:pPr>
            <a:r>
              <a:rPr sz="1550" spc="-395" dirty="0" smtClean="0">
                <a:solidFill>
                  <a:srgbClr val="626262"/>
                </a:solidFill>
                <a:latin typeface="Courier New"/>
                <a:cs typeface="Courier New"/>
              </a:rPr>
              <a:t>-</a:t>
            </a:r>
            <a:r>
              <a:rPr sz="1550" spc="-395" dirty="0" smtClean="0">
                <a:solidFill>
                  <a:srgbClr val="7C7C7C"/>
                </a:solidFill>
                <a:latin typeface="Courier New"/>
                <a:cs typeface="Courier New"/>
              </a:rPr>
              <a:t>-----</a:t>
            </a:r>
            <a:r>
              <a:rPr sz="1550" spc="-785" dirty="0" smtClean="0">
                <a:solidFill>
                  <a:srgbClr val="7C7C7C"/>
                </a:solidFill>
                <a:latin typeface="Courier New"/>
                <a:cs typeface="Courier New"/>
              </a:rPr>
              <a:t> </a:t>
            </a:r>
            <a:r>
              <a:rPr sz="1550" spc="-409" dirty="0" smtClean="0">
                <a:solidFill>
                  <a:srgbClr val="626262"/>
                </a:solidFill>
                <a:latin typeface="Courier New"/>
                <a:cs typeface="Courier New"/>
              </a:rPr>
              <a:t>----</a:t>
            </a:r>
            <a:r>
              <a:rPr sz="1550" spc="-785" dirty="0" smtClean="0">
                <a:solidFill>
                  <a:srgbClr val="626262"/>
                </a:solidFill>
                <a:latin typeface="Courier New"/>
                <a:cs typeface="Courier New"/>
              </a:rPr>
              <a:t> </a:t>
            </a:r>
            <a:r>
              <a:rPr sz="1550" spc="-430" dirty="0" smtClean="0">
                <a:solidFill>
                  <a:srgbClr val="7C7C7C"/>
                </a:solidFill>
                <a:latin typeface="Courier New"/>
                <a:cs typeface="Courier New"/>
              </a:rPr>
              <a:t>-</a:t>
            </a:r>
            <a:r>
              <a:rPr sz="1550" spc="-395" dirty="0" smtClean="0">
                <a:solidFill>
                  <a:srgbClr val="626262"/>
                </a:solidFill>
                <a:latin typeface="Courier New"/>
                <a:cs typeface="Courier New"/>
              </a:rPr>
              <a:t>-------</a:t>
            </a:r>
            <a:r>
              <a:rPr sz="1550" spc="-785" dirty="0" smtClean="0">
                <a:solidFill>
                  <a:srgbClr val="626262"/>
                </a:solidFill>
                <a:latin typeface="Courier New"/>
                <a:cs typeface="Courier New"/>
              </a:rPr>
              <a:t> </a:t>
            </a:r>
            <a:r>
              <a:rPr sz="1550" spc="-420" dirty="0" smtClean="0">
                <a:solidFill>
                  <a:srgbClr val="7C7C7C"/>
                </a:solidFill>
                <a:latin typeface="Courier New"/>
                <a:cs typeface="Courier New"/>
              </a:rPr>
              <a:t>--</a:t>
            </a:r>
            <a:r>
              <a:rPr sz="1550" spc="-765" dirty="0" smtClean="0">
                <a:solidFill>
                  <a:srgbClr val="7C7C7C"/>
                </a:solidFill>
                <a:latin typeface="Courier New"/>
                <a:cs typeface="Courier New"/>
              </a:rPr>
              <a:t> </a:t>
            </a:r>
            <a:r>
              <a:rPr sz="1550" spc="-465" dirty="0" smtClean="0">
                <a:solidFill>
                  <a:srgbClr val="626262"/>
                </a:solidFill>
                <a:latin typeface="Courier New"/>
                <a:cs typeface="Courier New"/>
              </a:rPr>
              <a:t>--</a:t>
            </a:r>
            <a:r>
              <a:rPr sz="1550" spc="-780" dirty="0" smtClean="0">
                <a:solidFill>
                  <a:srgbClr val="626262"/>
                </a:solidFill>
                <a:latin typeface="Courier New"/>
                <a:cs typeface="Courier New"/>
              </a:rPr>
              <a:t> </a:t>
            </a:r>
            <a:r>
              <a:rPr sz="1550" spc="-420" dirty="0" smtClean="0">
                <a:solidFill>
                  <a:srgbClr val="7C7C7C"/>
                </a:solidFill>
                <a:latin typeface="Courier New"/>
                <a:cs typeface="Courier New"/>
              </a:rPr>
              <a:t>--</a:t>
            </a:r>
            <a:r>
              <a:rPr sz="1550" spc="-300" dirty="0" smtClean="0">
                <a:solidFill>
                  <a:srgbClr val="7C7C7C"/>
                </a:solidFill>
                <a:latin typeface="Courier New"/>
                <a:cs typeface="Courier New"/>
              </a:rPr>
              <a:t>-</a:t>
            </a:r>
            <a:r>
              <a:rPr sz="1550" spc="-395" dirty="0" smtClean="0">
                <a:solidFill>
                  <a:srgbClr val="626262"/>
                </a:solidFill>
                <a:latin typeface="Courier New"/>
                <a:cs typeface="Courier New"/>
              </a:rPr>
              <a:t>-----</a:t>
            </a:r>
            <a:r>
              <a:rPr sz="1550" spc="-285" dirty="0" smtClean="0">
                <a:solidFill>
                  <a:srgbClr val="626262"/>
                </a:solidFill>
                <a:latin typeface="Courier New"/>
                <a:cs typeface="Courier New"/>
              </a:rPr>
              <a:t>-</a:t>
            </a:r>
            <a:r>
              <a:rPr sz="1550" spc="-400" dirty="0" smtClean="0">
                <a:solidFill>
                  <a:srgbClr val="7C7C7C"/>
                </a:solidFill>
                <a:latin typeface="Courier New"/>
                <a:cs typeface="Courier New"/>
              </a:rPr>
              <a:t>--</a:t>
            </a:r>
            <a:r>
              <a:rPr sz="1550" spc="-300" dirty="0" smtClean="0">
                <a:solidFill>
                  <a:srgbClr val="7C7C7C"/>
                </a:solidFill>
                <a:latin typeface="Courier New"/>
                <a:cs typeface="Courier New"/>
              </a:rPr>
              <a:t>-</a:t>
            </a:r>
            <a:r>
              <a:rPr sz="1550" spc="-400" dirty="0" smtClean="0">
                <a:solidFill>
                  <a:srgbClr val="626262"/>
                </a:solidFill>
                <a:latin typeface="Courier New"/>
                <a:cs typeface="Courier New"/>
              </a:rPr>
              <a:t>---</a:t>
            </a:r>
            <a:r>
              <a:rPr sz="1550" spc="-290" dirty="0" smtClean="0">
                <a:solidFill>
                  <a:srgbClr val="626262"/>
                </a:solidFill>
                <a:latin typeface="Courier New"/>
                <a:cs typeface="Courier New"/>
              </a:rPr>
              <a:t>-</a:t>
            </a:r>
            <a:r>
              <a:rPr sz="1550" spc="-395" dirty="0" smtClean="0">
                <a:solidFill>
                  <a:srgbClr val="7C7C7C"/>
                </a:solidFill>
                <a:latin typeface="Courier New"/>
                <a:cs typeface="Courier New"/>
              </a:rPr>
              <a:t>------</a:t>
            </a:r>
            <a:r>
              <a:rPr sz="1550" spc="-285" dirty="0" smtClean="0">
                <a:solidFill>
                  <a:srgbClr val="7C7C7C"/>
                </a:solidFill>
                <a:latin typeface="Courier New"/>
                <a:cs typeface="Courier New"/>
              </a:rPr>
              <a:t>-</a:t>
            </a:r>
            <a:r>
              <a:rPr sz="1550" spc="-395" dirty="0" smtClean="0">
                <a:solidFill>
                  <a:srgbClr val="626262"/>
                </a:solidFill>
                <a:latin typeface="Courier New"/>
                <a:cs typeface="Courier New"/>
              </a:rPr>
              <a:t>--</a:t>
            </a:r>
            <a:r>
              <a:rPr sz="1550" spc="-325" dirty="0" smtClean="0">
                <a:solidFill>
                  <a:srgbClr val="626262"/>
                </a:solidFill>
                <a:latin typeface="Courier New"/>
                <a:cs typeface="Courier New"/>
              </a:rPr>
              <a:t>-</a:t>
            </a:r>
            <a:r>
              <a:rPr sz="1550" spc="-360" dirty="0" smtClean="0">
                <a:solidFill>
                  <a:srgbClr val="7C7C7C"/>
                </a:solidFill>
                <a:latin typeface="Courier New"/>
                <a:cs typeface="Courier New"/>
              </a:rPr>
              <a:t>-</a:t>
            </a:r>
            <a:r>
              <a:rPr sz="1550" spc="-409" dirty="0" smtClean="0">
                <a:solidFill>
                  <a:srgbClr val="626262"/>
                </a:solidFill>
                <a:latin typeface="Courier New"/>
                <a:cs typeface="Courier New"/>
              </a:rPr>
              <a:t>---</a:t>
            </a:r>
            <a:r>
              <a:rPr sz="1550" spc="-300" dirty="0" smtClean="0">
                <a:solidFill>
                  <a:srgbClr val="626262"/>
                </a:solidFill>
                <a:latin typeface="Courier New"/>
                <a:cs typeface="Courier New"/>
              </a:rPr>
              <a:t>-</a:t>
            </a:r>
            <a:r>
              <a:rPr sz="1550" spc="-325" dirty="0" smtClean="0">
                <a:solidFill>
                  <a:srgbClr val="7C7C7C"/>
                </a:solidFill>
                <a:latin typeface="Courier New"/>
                <a:cs typeface="Courier New"/>
              </a:rPr>
              <a:t>-</a:t>
            </a:r>
            <a:r>
              <a:rPr sz="1550" spc="-395" dirty="0" smtClean="0">
                <a:solidFill>
                  <a:srgbClr val="626262"/>
                </a:solidFill>
                <a:latin typeface="Courier New"/>
                <a:cs typeface="Courier New"/>
              </a:rPr>
              <a:t>-</a:t>
            </a:r>
            <a:r>
              <a:rPr sz="1550" spc="-400" dirty="0" smtClean="0">
                <a:solidFill>
                  <a:srgbClr val="7C7C7C"/>
                </a:solidFill>
                <a:latin typeface="Courier New"/>
                <a:cs typeface="Courier New"/>
              </a:rPr>
              <a:t>-</a:t>
            </a:r>
            <a:r>
              <a:rPr sz="1550" spc="-345" dirty="0" smtClean="0">
                <a:solidFill>
                  <a:srgbClr val="7C7C7C"/>
                </a:solidFill>
                <a:latin typeface="Courier New"/>
                <a:cs typeface="Courier New"/>
              </a:rPr>
              <a:t>-</a:t>
            </a:r>
            <a:r>
              <a:rPr sz="1550" spc="-420" dirty="0" smtClean="0">
                <a:solidFill>
                  <a:srgbClr val="626262"/>
                </a:solidFill>
                <a:latin typeface="Courier New"/>
                <a:cs typeface="Courier New"/>
              </a:rPr>
              <a:t>-</a:t>
            </a:r>
            <a:r>
              <a:rPr sz="1550" spc="-475" dirty="0" smtClean="0">
                <a:solidFill>
                  <a:srgbClr val="626262"/>
                </a:solidFill>
                <a:latin typeface="Courier New"/>
                <a:cs typeface="Courier New"/>
              </a:rPr>
              <a:t>-</a:t>
            </a:r>
            <a:r>
              <a:rPr sz="1550" spc="-690" dirty="0" smtClean="0">
                <a:solidFill>
                  <a:srgbClr val="959595"/>
                </a:solidFill>
                <a:latin typeface="Courier New"/>
                <a:cs typeface="Courier New"/>
              </a:rPr>
              <a:t>-</a:t>
            </a:r>
            <a:endParaRPr sz="1550">
              <a:latin typeface="Courier New"/>
              <a:cs typeface="Courier New"/>
            </a:endParaRPr>
          </a:p>
          <a:p>
            <a:pPr algn="ctr">
              <a:lnSpc>
                <a:spcPts val="1130"/>
              </a:lnSpc>
              <a:tabLst>
                <a:tab pos="1746250" algn="l"/>
                <a:tab pos="4242435" algn="l"/>
              </a:tabLst>
            </a:pPr>
            <a:r>
              <a:rPr sz="1050" spc="95" dirty="0" smtClean="0">
                <a:solidFill>
                  <a:srgbClr val="7C7C7C"/>
                </a:solidFill>
                <a:latin typeface="Arial"/>
                <a:cs typeface="Arial"/>
              </a:rPr>
              <a:t>:	</a:t>
            </a:r>
            <a:r>
              <a:rPr sz="1050" spc="20" dirty="0" smtClean="0">
                <a:solidFill>
                  <a:srgbClr val="4F4F4F"/>
                </a:solidFill>
                <a:latin typeface="Arial"/>
                <a:cs typeface="Arial"/>
              </a:rPr>
              <a:t>Descnptor</a:t>
            </a:r>
            <a:r>
              <a:rPr sz="1050" spc="10" dirty="0" smtClean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200" spc="-45" dirty="0" smtClean="0">
                <a:solidFill>
                  <a:srgbClr val="626262"/>
                </a:solidFill>
                <a:latin typeface="Arial"/>
                <a:cs typeface="Arial"/>
              </a:rPr>
              <a:t>cache	</a:t>
            </a:r>
            <a:r>
              <a:rPr sz="1200" spc="105" dirty="0" smtClean="0">
                <a:solidFill>
                  <a:srgbClr val="959595"/>
                </a:solidFill>
                <a:latin typeface="Arial"/>
                <a:cs typeface="Arial"/>
              </a:rPr>
              <a:t>'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04619" y="1145794"/>
            <a:ext cx="247015" cy="1699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spc="50" dirty="0" smtClean="0">
                <a:solidFill>
                  <a:srgbClr val="4F4F4F"/>
                </a:solidFill>
                <a:latin typeface="Times New Roman"/>
                <a:cs typeface="Times New Roman"/>
              </a:rPr>
              <a:t>cs</a:t>
            </a:r>
            <a:endParaRPr sz="1850">
              <a:latin typeface="Times New Roman"/>
              <a:cs typeface="Times New Roman"/>
            </a:endParaRPr>
          </a:p>
          <a:p>
            <a:pPr marL="26034">
              <a:lnSpc>
                <a:spcPct val="100000"/>
              </a:lnSpc>
              <a:spcBef>
                <a:spcPts val="400"/>
              </a:spcBef>
            </a:pPr>
            <a:r>
              <a:rPr sz="1350" spc="5" dirty="0" smtClean="0">
                <a:solidFill>
                  <a:srgbClr val="4F4F4F"/>
                </a:solidFill>
                <a:latin typeface="Courier New"/>
                <a:cs typeface="Courier New"/>
              </a:rPr>
              <a:t>DS</a:t>
            </a:r>
            <a:endParaRPr sz="1350">
              <a:latin typeface="Courier New"/>
              <a:cs typeface="Courier New"/>
            </a:endParaRPr>
          </a:p>
          <a:p>
            <a:pPr>
              <a:lnSpc>
                <a:spcPts val="850"/>
              </a:lnSpc>
              <a:spcBef>
                <a:spcPts val="19"/>
              </a:spcBef>
            </a:pPr>
            <a:endParaRPr sz="850"/>
          </a:p>
          <a:p>
            <a:pPr marL="40005">
              <a:lnSpc>
                <a:spcPct val="100000"/>
              </a:lnSpc>
            </a:pPr>
            <a:r>
              <a:rPr sz="1200" spc="-65" dirty="0" smtClean="0">
                <a:solidFill>
                  <a:srgbClr val="4F4F4F"/>
                </a:solidFill>
                <a:latin typeface="Arial"/>
                <a:cs typeface="Arial"/>
              </a:rPr>
              <a:t>ES</a:t>
            </a:r>
            <a:endParaRPr sz="1200">
              <a:latin typeface="Arial"/>
              <a:cs typeface="Arial"/>
            </a:endParaRPr>
          </a:p>
          <a:p>
            <a:pPr marL="40005">
              <a:lnSpc>
                <a:spcPct val="100000"/>
              </a:lnSpc>
              <a:spcBef>
                <a:spcPts val="140"/>
              </a:spcBef>
            </a:pPr>
            <a:r>
              <a:rPr sz="1850" spc="35" dirty="0" smtClean="0">
                <a:solidFill>
                  <a:srgbClr val="4F4F4F"/>
                </a:solidFill>
                <a:latin typeface="Times New Roman"/>
                <a:cs typeface="Times New Roman"/>
              </a:rPr>
              <a:t>ss</a:t>
            </a:r>
            <a:endParaRPr sz="185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12"/>
              </a:spcBef>
            </a:pPr>
            <a:endParaRPr sz="750"/>
          </a:p>
          <a:p>
            <a:pPr marL="40005">
              <a:lnSpc>
                <a:spcPct val="100000"/>
              </a:lnSpc>
            </a:pPr>
            <a:r>
              <a:rPr sz="1100" spc="20" dirty="0" smtClean="0">
                <a:solidFill>
                  <a:srgbClr val="4F4F4F"/>
                </a:solidFill>
                <a:latin typeface="Arial"/>
                <a:cs typeface="Arial"/>
              </a:rPr>
              <a:t>FS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34"/>
              </a:spcBef>
            </a:pPr>
            <a:endParaRPr sz="1000"/>
          </a:p>
          <a:p>
            <a:pPr marL="26034">
              <a:lnSpc>
                <a:spcPct val="100000"/>
              </a:lnSpc>
            </a:pPr>
            <a:r>
              <a:rPr sz="1050" spc="50" dirty="0" smtClean="0">
                <a:solidFill>
                  <a:srgbClr val="4F4F4F"/>
                </a:solidFill>
                <a:latin typeface="Arial"/>
                <a:cs typeface="Arial"/>
              </a:rPr>
              <a:t>GS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90984" y="3015234"/>
            <a:ext cx="2666365" cy="81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50" spc="-55" dirty="0" smtClean="0">
                <a:solidFill>
                  <a:srgbClr val="626262"/>
                </a:solidFill>
                <a:latin typeface="Arial"/>
                <a:cs typeface="Arial"/>
              </a:rPr>
              <a:t>i</a:t>
            </a:r>
            <a:r>
              <a:rPr sz="450" spc="135" dirty="0" smtClean="0">
                <a:solidFill>
                  <a:srgbClr val="7C7C7C"/>
                </a:solidFill>
                <a:latin typeface="Arial"/>
                <a:cs typeface="Arial"/>
              </a:rPr>
              <a:t>........</a:t>
            </a:r>
            <a:r>
              <a:rPr sz="450" spc="-25" dirty="0" smtClean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450" spc="240" dirty="0" smtClean="0">
                <a:solidFill>
                  <a:srgbClr val="959595"/>
                </a:solidFill>
                <a:latin typeface="Arial"/>
                <a:cs typeface="Arial"/>
              </a:rPr>
              <a:t>-</a:t>
            </a:r>
            <a:r>
              <a:rPr sz="450" spc="20" dirty="0" smtClean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450" spc="185" dirty="0" smtClean="0">
                <a:solidFill>
                  <a:srgbClr val="7C7C7C"/>
                </a:solidFill>
                <a:latin typeface="Arial"/>
                <a:cs typeface="Arial"/>
              </a:rPr>
              <a:t>.......</a:t>
            </a:r>
            <a:r>
              <a:rPr sz="450" spc="-60" dirty="0" smtClean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450" spc="80" dirty="0" smtClean="0">
                <a:solidFill>
                  <a:srgbClr val="959595"/>
                </a:solidFill>
                <a:latin typeface="Arial"/>
                <a:cs typeface="Arial"/>
              </a:rPr>
              <a:t>..</a:t>
            </a:r>
            <a:r>
              <a:rPr sz="450" spc="30" dirty="0" smtClean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450" spc="125" dirty="0" smtClean="0">
                <a:solidFill>
                  <a:srgbClr val="7C7C7C"/>
                </a:solidFill>
                <a:latin typeface="Arial"/>
                <a:cs typeface="Arial"/>
              </a:rPr>
              <a:t>......</a:t>
            </a:r>
            <a:r>
              <a:rPr sz="450" spc="-25" dirty="0" smtClean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450" spc="285" dirty="0" smtClean="0">
                <a:solidFill>
                  <a:srgbClr val="7C7C7C"/>
                </a:solidFill>
                <a:latin typeface="Arial"/>
                <a:cs typeface="Arial"/>
              </a:rPr>
              <a:t>-</a:t>
            </a:r>
            <a:r>
              <a:rPr sz="450" spc="45" dirty="0" smtClean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450" spc="220" dirty="0" smtClean="0">
                <a:solidFill>
                  <a:srgbClr val="7C7C7C"/>
                </a:solidFill>
                <a:latin typeface="Arial"/>
                <a:cs typeface="Arial"/>
              </a:rPr>
              <a:t>...</a:t>
            </a:r>
            <a:r>
              <a:rPr sz="450" spc="-55" dirty="0" smtClean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450" spc="-10" dirty="0" smtClean="0">
                <a:solidFill>
                  <a:srgbClr val="959595"/>
                </a:solidFill>
                <a:latin typeface="Arial"/>
                <a:cs typeface="Arial"/>
              </a:rPr>
              <a:t>...     </a:t>
            </a:r>
            <a:r>
              <a:rPr sz="450" spc="-30" dirty="0" smtClean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450" spc="240" dirty="0" smtClean="0">
                <a:solidFill>
                  <a:srgbClr val="7C7C7C"/>
                </a:solidFill>
                <a:latin typeface="Arial"/>
                <a:cs typeface="Arial"/>
              </a:rPr>
              <a:t>-</a:t>
            </a:r>
            <a:r>
              <a:rPr sz="450" spc="55" dirty="0" smtClean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450" spc="385" dirty="0" smtClean="0">
                <a:solidFill>
                  <a:srgbClr val="959595"/>
                </a:solidFill>
                <a:latin typeface="Arial"/>
                <a:cs typeface="Arial"/>
              </a:rPr>
              <a:t>.</a:t>
            </a:r>
            <a:r>
              <a:rPr sz="450" spc="235" dirty="0" smtClean="0">
                <a:solidFill>
                  <a:srgbClr val="959595"/>
                </a:solidFill>
                <a:latin typeface="Arial"/>
                <a:cs typeface="Arial"/>
              </a:rPr>
              <a:t>.</a:t>
            </a:r>
            <a:r>
              <a:rPr sz="450" spc="55" dirty="0" smtClean="0">
                <a:solidFill>
                  <a:srgbClr val="7C7C7C"/>
                </a:solidFill>
                <a:latin typeface="Arial"/>
                <a:cs typeface="Arial"/>
              </a:rPr>
              <a:t>..</a:t>
            </a:r>
            <a:r>
              <a:rPr sz="450" spc="45" dirty="0" smtClean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450" spc="240" dirty="0" smtClean="0">
                <a:solidFill>
                  <a:srgbClr val="7C7C7C"/>
                </a:solidFill>
                <a:latin typeface="Arial"/>
                <a:cs typeface="Arial"/>
              </a:rPr>
              <a:t>-</a:t>
            </a:r>
            <a:r>
              <a:rPr sz="450" spc="55" dirty="0" smtClean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450" spc="95" dirty="0" smtClean="0">
                <a:solidFill>
                  <a:srgbClr val="7C7C7C"/>
                </a:solidFill>
                <a:latin typeface="Arial"/>
                <a:cs typeface="Arial"/>
              </a:rPr>
              <a:t>.......</a:t>
            </a:r>
            <a:r>
              <a:rPr sz="450" spc="-40" dirty="0" smtClean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450" spc="320" dirty="0" smtClean="0">
                <a:solidFill>
                  <a:srgbClr val="7C7C7C"/>
                </a:solidFill>
                <a:latin typeface="Arial"/>
                <a:cs typeface="Arial"/>
              </a:rPr>
              <a:t>-- </a:t>
            </a:r>
            <a:r>
              <a:rPr sz="450" spc="-45" dirty="0" smtClean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450" spc="240" dirty="0" smtClean="0">
                <a:solidFill>
                  <a:srgbClr val="959595"/>
                </a:solidFill>
                <a:latin typeface="Arial"/>
                <a:cs typeface="Arial"/>
              </a:rPr>
              <a:t>-</a:t>
            </a:r>
            <a:r>
              <a:rPr sz="450" spc="55" dirty="0" smtClean="0">
                <a:solidFill>
                  <a:srgbClr val="959595"/>
                </a:solidFill>
                <a:latin typeface="Arial"/>
                <a:cs typeface="Arial"/>
              </a:rPr>
              <a:t> ..</a:t>
            </a:r>
            <a:r>
              <a:rPr sz="450" spc="10" dirty="0" smtClean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450" spc="285" dirty="0" smtClean="0">
                <a:solidFill>
                  <a:srgbClr val="7C7C7C"/>
                </a:solidFill>
                <a:latin typeface="Arial"/>
                <a:cs typeface="Arial"/>
              </a:rPr>
              <a:t>-</a:t>
            </a:r>
            <a:r>
              <a:rPr sz="450" spc="10" dirty="0" smtClean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450" spc="80" dirty="0" smtClean="0">
                <a:solidFill>
                  <a:srgbClr val="959595"/>
                </a:solidFill>
                <a:latin typeface="Arial"/>
                <a:cs typeface="Arial"/>
              </a:rPr>
              <a:t>..</a:t>
            </a:r>
            <a:r>
              <a:rPr sz="450" spc="30" dirty="0" smtClean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450" spc="195" dirty="0" smtClean="0">
                <a:solidFill>
                  <a:srgbClr val="959595"/>
                </a:solidFill>
                <a:latin typeface="Arial"/>
                <a:cs typeface="Arial"/>
              </a:rPr>
              <a:t>- </a:t>
            </a:r>
            <a:r>
              <a:rPr sz="450" spc="-25" dirty="0" smtClean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450" spc="114" dirty="0" smtClean="0">
                <a:solidFill>
                  <a:srgbClr val="959595"/>
                </a:solidFill>
                <a:latin typeface="Arial"/>
                <a:cs typeface="Arial"/>
              </a:rPr>
              <a:t>....</a:t>
            </a:r>
            <a:r>
              <a:rPr sz="450" spc="-25" dirty="0" smtClean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450" spc="5" dirty="0" smtClean="0">
                <a:solidFill>
                  <a:srgbClr val="7C7C7C"/>
                </a:solidFill>
                <a:latin typeface="Arial"/>
                <a:cs typeface="Arial"/>
              </a:rPr>
              <a:t>...</a:t>
            </a:r>
            <a:r>
              <a:rPr sz="450" spc="-25" dirty="0" smtClean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450" spc="270" dirty="0" smtClean="0">
                <a:solidFill>
                  <a:srgbClr val="7C7C7C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00047" y="2888488"/>
            <a:ext cx="3661410" cy="677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060575" algn="l"/>
                <a:tab pos="2444750" algn="l"/>
                <a:tab pos="2787650" algn="l"/>
              </a:tabLst>
            </a:pPr>
            <a:r>
              <a:rPr sz="1500" spc="-130" dirty="0" smtClean="0">
                <a:solidFill>
                  <a:srgbClr val="626262"/>
                </a:solidFill>
                <a:latin typeface="Courier New"/>
                <a:cs typeface="Courier New"/>
              </a:rPr>
              <a:t>TR</a:t>
            </a:r>
            <a:r>
              <a:rPr sz="1500" spc="-180" dirty="0" smtClean="0">
                <a:solidFill>
                  <a:srgbClr val="626262"/>
                </a:solidFill>
                <a:latin typeface="Courier New"/>
                <a:cs typeface="Courier New"/>
              </a:rPr>
              <a:t> </a:t>
            </a:r>
            <a:r>
              <a:rPr sz="4400" strike="sngStrike" spc="-15" dirty="0" smtClean="0">
                <a:solidFill>
                  <a:srgbClr val="232323"/>
                </a:solidFill>
                <a:latin typeface="Arial"/>
                <a:cs typeface="Arial"/>
              </a:rPr>
              <a:t> 	</a:t>
            </a:r>
            <a:r>
              <a:rPr sz="4400" strike="sngStrike" spc="-625" dirty="0" smtClean="0">
                <a:solidFill>
                  <a:srgbClr val="232323"/>
                </a:solidFill>
                <a:latin typeface="Arial"/>
                <a:cs typeface="Arial"/>
              </a:rPr>
              <a:t>I</a:t>
            </a:r>
            <a:r>
              <a:rPr sz="4400" spc="-625" dirty="0" smtClean="0">
                <a:solidFill>
                  <a:srgbClr val="232323"/>
                </a:solidFill>
                <a:latin typeface="Arial"/>
                <a:cs typeface="Arial"/>
              </a:rPr>
              <a:t>	I	</a:t>
            </a:r>
            <a:r>
              <a:rPr sz="1500" spc="-270" dirty="0" smtClean="0">
                <a:solidFill>
                  <a:srgbClr val="4F4F4F"/>
                </a:solidFill>
                <a:latin typeface="Courier New"/>
                <a:cs typeface="Courier New"/>
              </a:rPr>
              <a:t>Base</a:t>
            </a:r>
            <a:r>
              <a:rPr sz="1500" spc="-615" dirty="0" smtClean="0">
                <a:solidFill>
                  <a:srgbClr val="4F4F4F"/>
                </a:solidFill>
                <a:latin typeface="Courier New"/>
                <a:cs typeface="Courier New"/>
              </a:rPr>
              <a:t> </a:t>
            </a:r>
            <a:r>
              <a:rPr sz="1500" spc="-335" dirty="0" smtClean="0">
                <a:solidFill>
                  <a:srgbClr val="626262"/>
                </a:solidFill>
                <a:latin typeface="Courier New"/>
                <a:cs typeface="Courier New"/>
              </a:rPr>
              <a:t>address</a:t>
            </a:r>
            <a:endParaRPr sz="150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40027" y="3314700"/>
            <a:ext cx="650113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609215" algn="l"/>
              </a:tabLst>
            </a:pPr>
            <a:r>
              <a:rPr sz="1200" spc="-75" dirty="0" smtClean="0">
                <a:solidFill>
                  <a:srgbClr val="626262"/>
                </a:solidFill>
                <a:latin typeface="Arial"/>
                <a:cs typeface="Arial"/>
              </a:rPr>
              <a:t>LDTR </a:t>
            </a:r>
            <a:r>
              <a:rPr sz="1200" spc="-2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800" spc="365" dirty="0" smtClean="0">
                <a:solidFill>
                  <a:srgbClr val="232323"/>
                </a:solidFill>
                <a:latin typeface="Times New Roman"/>
                <a:cs typeface="Times New Roman"/>
              </a:rPr>
              <a:t>...._---------1	</a:t>
            </a:r>
            <a:r>
              <a:rPr sz="1700" spc="515" dirty="0" smtClean="0">
                <a:solidFill>
                  <a:srgbClr val="232323"/>
                </a:solidFill>
                <a:latin typeface="Arial"/>
                <a:cs typeface="Arial"/>
              </a:rPr>
              <a:t>t---------+-------+-------4</a:t>
            </a:r>
            <a:endParaRPr sz="1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12611" y="3258311"/>
            <a:ext cx="1602740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132205" algn="l"/>
              </a:tabLst>
            </a:pPr>
            <a:r>
              <a:rPr sz="1200" spc="295" dirty="0" smtClean="0">
                <a:solidFill>
                  <a:srgbClr val="7C7C7C"/>
                </a:solidFill>
                <a:latin typeface="Arial"/>
                <a:cs typeface="Arial"/>
              </a:rPr>
              <a:t>l</a:t>
            </a:r>
            <a:r>
              <a:rPr sz="1200" spc="15" dirty="0" smtClean="0">
                <a:solidFill>
                  <a:srgbClr val="7C7C7C"/>
                </a:solidFill>
                <a:latin typeface="Arial"/>
                <a:cs typeface="Arial"/>
              </a:rPr>
              <a:t>i</a:t>
            </a:r>
            <a:r>
              <a:rPr sz="1200" spc="-45" dirty="0" smtClean="0">
                <a:solidFill>
                  <a:srgbClr val="626262"/>
                </a:solidFill>
                <a:latin typeface="Arial"/>
                <a:cs typeface="Arial"/>
              </a:rPr>
              <a:t>mit	</a:t>
            </a:r>
            <a:r>
              <a:rPr sz="1800" spc="-82" baseline="2314" dirty="0" smtClean="0">
                <a:solidFill>
                  <a:srgbClr val="4F4F4F"/>
                </a:solidFill>
                <a:latin typeface="Arial"/>
                <a:cs typeface="Arial"/>
              </a:rPr>
              <a:t>Access</a:t>
            </a:r>
            <a:endParaRPr sz="1800" baseline="2314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02483" y="3981450"/>
            <a:ext cx="1708150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15" dirty="0" smtClean="0">
                <a:solidFill>
                  <a:srgbClr val="4F4F4F"/>
                </a:solidFill>
                <a:latin typeface="Arial"/>
                <a:cs typeface="Arial"/>
              </a:rPr>
              <a:t>Descriptor</a:t>
            </a:r>
            <a:r>
              <a:rPr sz="1050" spc="85" dirty="0" smtClean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050" spc="35" dirty="0" smtClean="0">
                <a:solidFill>
                  <a:srgbClr val="4F4F4F"/>
                </a:solidFill>
                <a:latin typeface="Arial"/>
                <a:cs typeface="Arial"/>
              </a:rPr>
              <a:t>lable</a:t>
            </a:r>
            <a:r>
              <a:rPr sz="1050" spc="-45" dirty="0" smtClean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050" spc="35" dirty="0" smtClean="0">
                <a:solidFill>
                  <a:srgbClr val="4F4F4F"/>
                </a:solidFill>
                <a:latin typeface="Arial"/>
                <a:cs typeface="Arial"/>
              </a:rPr>
              <a:t>addrosses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30883" y="4294632"/>
            <a:ext cx="2625090" cy="25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285240" algn="l"/>
                <a:tab pos="2611755" algn="l"/>
              </a:tabLst>
            </a:pPr>
            <a:r>
              <a:rPr sz="1400" spc="30" dirty="0" smtClean="0">
                <a:solidFill>
                  <a:srgbClr val="4F4F4F"/>
                </a:solidFill>
                <a:latin typeface="Courier New"/>
                <a:cs typeface="Courier New"/>
              </a:rPr>
              <a:t>G</a:t>
            </a:r>
            <a:r>
              <a:rPr sz="1400" spc="-135" dirty="0" smtClean="0">
                <a:solidFill>
                  <a:srgbClr val="4F4F4F"/>
                </a:solidFill>
                <a:latin typeface="Courier New"/>
                <a:cs typeface="Courier New"/>
              </a:rPr>
              <a:t>D</a:t>
            </a:r>
            <a:r>
              <a:rPr sz="1400" spc="-55" dirty="0" smtClean="0">
                <a:solidFill>
                  <a:srgbClr val="343434"/>
                </a:solidFill>
                <a:latin typeface="Courier New"/>
                <a:cs typeface="Courier New"/>
              </a:rPr>
              <a:t>T</a:t>
            </a:r>
            <a:r>
              <a:rPr sz="1400" spc="-80" dirty="0" smtClean="0">
                <a:solidFill>
                  <a:srgbClr val="4F4F4F"/>
                </a:solidFill>
                <a:latin typeface="Courier New"/>
                <a:cs typeface="Courier New"/>
              </a:rPr>
              <a:t>R</a:t>
            </a:r>
            <a:r>
              <a:rPr sz="1400" spc="195" dirty="0" smtClean="0">
                <a:solidFill>
                  <a:srgbClr val="4F4F4F"/>
                </a:solidFill>
                <a:latin typeface="Courier New"/>
                <a:cs typeface="Courier New"/>
              </a:rPr>
              <a:t> </a:t>
            </a:r>
            <a:r>
              <a:rPr sz="1400" u="sng" spc="0" dirty="0" smtClean="0">
                <a:solidFill>
                  <a:srgbClr val="4F4F4F"/>
                </a:solidFill>
                <a:latin typeface="Courier New"/>
                <a:cs typeface="Courier New"/>
              </a:rPr>
              <a:t> 	</a:t>
            </a:r>
            <a:r>
              <a:rPr sz="1500" spc="-615" dirty="0" smtClean="0">
                <a:solidFill>
                  <a:srgbClr val="4F4F4F"/>
                </a:solidFill>
                <a:latin typeface="Courier New"/>
                <a:cs typeface="Courier New"/>
              </a:rPr>
              <a:t>e</a:t>
            </a:r>
            <a:r>
              <a:rPr sz="1500" spc="-475" dirty="0" smtClean="0">
                <a:solidFill>
                  <a:srgbClr val="343434"/>
                </a:solidFill>
                <a:latin typeface="Courier New"/>
                <a:cs typeface="Courier New"/>
              </a:rPr>
              <a:t>_</a:t>
            </a:r>
            <a:r>
              <a:rPr sz="1500" spc="-615" dirty="0" smtClean="0">
                <a:solidFill>
                  <a:srgbClr val="626262"/>
                </a:solidFill>
                <a:latin typeface="Courier New"/>
                <a:cs typeface="Courier New"/>
              </a:rPr>
              <a:t>a</a:t>
            </a:r>
            <a:r>
              <a:rPr sz="1500" spc="-580" dirty="0" smtClean="0">
                <a:solidFill>
                  <a:srgbClr val="343434"/>
                </a:solidFill>
                <a:latin typeface="Courier New"/>
                <a:cs typeface="Courier New"/>
              </a:rPr>
              <a:t>_</a:t>
            </a:r>
            <a:r>
              <a:rPr sz="1500" spc="-470" dirty="0" smtClean="0">
                <a:solidFill>
                  <a:srgbClr val="626262"/>
                </a:solidFill>
                <a:latin typeface="Courier New"/>
                <a:cs typeface="Courier New"/>
              </a:rPr>
              <a:t>s</a:t>
            </a:r>
            <a:r>
              <a:rPr sz="1500" spc="-760" dirty="0" smtClean="0">
                <a:solidFill>
                  <a:srgbClr val="343434"/>
                </a:solidFill>
                <a:latin typeface="Courier New"/>
                <a:cs typeface="Courier New"/>
              </a:rPr>
              <a:t>_</a:t>
            </a:r>
            <a:r>
              <a:rPr sz="1500" spc="-295" dirty="0" smtClean="0">
                <a:solidFill>
                  <a:srgbClr val="626262"/>
                </a:solidFill>
                <a:latin typeface="Courier New"/>
                <a:cs typeface="Courier New"/>
              </a:rPr>
              <a:t>e</a:t>
            </a:r>
            <a:r>
              <a:rPr sz="1500" spc="-615" dirty="0" smtClean="0">
                <a:solidFill>
                  <a:srgbClr val="343434"/>
                </a:solidFill>
                <a:latin typeface="Courier New"/>
                <a:cs typeface="Courier New"/>
              </a:rPr>
              <a:t>_</a:t>
            </a:r>
            <a:r>
              <a:rPr sz="1500" spc="-470" dirty="0" smtClean="0">
                <a:solidFill>
                  <a:srgbClr val="626262"/>
                </a:solidFill>
                <a:latin typeface="Courier New"/>
                <a:cs typeface="Courier New"/>
              </a:rPr>
              <a:t>a</a:t>
            </a:r>
            <a:r>
              <a:rPr sz="1500" spc="-725" dirty="0" smtClean="0">
                <a:solidFill>
                  <a:srgbClr val="343434"/>
                </a:solidFill>
                <a:latin typeface="Courier New"/>
                <a:cs typeface="Courier New"/>
              </a:rPr>
              <a:t>_</a:t>
            </a:r>
            <a:r>
              <a:rPr sz="1500" spc="-330" dirty="0" smtClean="0">
                <a:solidFill>
                  <a:srgbClr val="626262"/>
                </a:solidFill>
                <a:latin typeface="Courier New"/>
                <a:cs typeface="Courier New"/>
              </a:rPr>
              <a:t>d</a:t>
            </a:r>
            <a:r>
              <a:rPr sz="1500" spc="-825" dirty="0" smtClean="0">
                <a:solidFill>
                  <a:srgbClr val="343434"/>
                </a:solidFill>
                <a:latin typeface="Courier New"/>
                <a:cs typeface="Courier New"/>
              </a:rPr>
              <a:t>_</a:t>
            </a:r>
            <a:r>
              <a:rPr sz="1500" spc="-229" dirty="0" smtClean="0">
                <a:solidFill>
                  <a:srgbClr val="626262"/>
                </a:solidFill>
                <a:latin typeface="Courier New"/>
                <a:cs typeface="Courier New"/>
              </a:rPr>
              <a:t>d</a:t>
            </a:r>
            <a:r>
              <a:rPr sz="1500" spc="-900" dirty="0" smtClean="0">
                <a:solidFill>
                  <a:srgbClr val="4F4F4F"/>
                </a:solidFill>
                <a:latin typeface="Courier New"/>
                <a:cs typeface="Courier New"/>
              </a:rPr>
              <a:t>r</a:t>
            </a:r>
            <a:r>
              <a:rPr sz="1500" spc="-615" dirty="0" smtClean="0">
                <a:solidFill>
                  <a:srgbClr val="343434"/>
                </a:solidFill>
                <a:latin typeface="Courier New"/>
                <a:cs typeface="Courier New"/>
              </a:rPr>
              <a:t>_</a:t>
            </a:r>
            <a:r>
              <a:rPr sz="1500" spc="-475" dirty="0" smtClean="0">
                <a:solidFill>
                  <a:srgbClr val="626262"/>
                </a:solidFill>
                <a:latin typeface="Courier New"/>
                <a:cs typeface="Courier New"/>
              </a:rPr>
              <a:t>e</a:t>
            </a:r>
            <a:r>
              <a:rPr sz="1500" spc="-690" dirty="0" smtClean="0">
                <a:solidFill>
                  <a:srgbClr val="343434"/>
                </a:solidFill>
                <a:latin typeface="Courier New"/>
                <a:cs typeface="Courier New"/>
              </a:rPr>
              <a:t>_</a:t>
            </a:r>
            <a:r>
              <a:rPr sz="1500" spc="-270" dirty="0" smtClean="0">
                <a:solidFill>
                  <a:srgbClr val="626262"/>
                </a:solidFill>
                <a:latin typeface="Courier New"/>
                <a:cs typeface="Courier New"/>
              </a:rPr>
              <a:t>s</a:t>
            </a:r>
            <a:r>
              <a:rPr sz="1500" u="sng" spc="-270" dirty="0" smtClean="0">
                <a:solidFill>
                  <a:srgbClr val="626262"/>
                </a:solidFill>
                <a:latin typeface="Courier New"/>
                <a:cs typeface="Courier New"/>
              </a:rPr>
              <a:t>s 	</a:t>
            </a:r>
            <a:endParaRPr sz="1500">
              <a:latin typeface="Courier New"/>
              <a:cs typeface="Courier Ne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66817" y="4351782"/>
            <a:ext cx="1281430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450" dirty="0" smtClean="0">
                <a:solidFill>
                  <a:srgbClr val="343434"/>
                </a:solidFill>
                <a:latin typeface="Arial"/>
                <a:cs typeface="Arial"/>
              </a:rPr>
              <a:t>-</a:t>
            </a:r>
            <a:r>
              <a:rPr sz="1050" spc="-60" dirty="0" smtClean="0">
                <a:solidFill>
                  <a:srgbClr val="343434"/>
                </a:solidFill>
                <a:latin typeface="Arial"/>
                <a:cs typeface="Arial"/>
              </a:rPr>
              <a:t>-</a:t>
            </a:r>
            <a:r>
              <a:rPr sz="1050" spc="555" dirty="0" smtClean="0">
                <a:solidFill>
                  <a:srgbClr val="343434"/>
                </a:solidFill>
                <a:latin typeface="Arial"/>
                <a:cs typeface="Arial"/>
              </a:rPr>
              <a:t>-</a:t>
            </a:r>
            <a:r>
              <a:rPr sz="1050" spc="95" dirty="0" smtClean="0">
                <a:solidFill>
                  <a:srgbClr val="626262"/>
                </a:solidFill>
                <a:latin typeface="Arial"/>
                <a:cs typeface="Arial"/>
              </a:rPr>
              <a:t>L</a:t>
            </a:r>
            <a:r>
              <a:rPr sz="1050" spc="20" dirty="0" smtClean="0">
                <a:solidFill>
                  <a:srgbClr val="626262"/>
                </a:solidFill>
                <a:latin typeface="Arial"/>
                <a:cs typeface="Arial"/>
              </a:rPr>
              <a:t>l</a:t>
            </a:r>
            <a:r>
              <a:rPr sz="1050" spc="-450" dirty="0" smtClean="0">
                <a:solidFill>
                  <a:srgbClr val="626262"/>
                </a:solidFill>
                <a:latin typeface="Arial"/>
                <a:cs typeface="Arial"/>
              </a:rPr>
              <a:t>m</a:t>
            </a:r>
            <a:r>
              <a:rPr sz="1050" spc="-455" dirty="0" smtClean="0">
                <a:solidFill>
                  <a:srgbClr val="343434"/>
                </a:solidFill>
                <a:latin typeface="Arial"/>
                <a:cs typeface="Arial"/>
              </a:rPr>
              <a:t>_</a:t>
            </a:r>
            <a:r>
              <a:rPr sz="1050" spc="-250" dirty="0" smtClean="0">
                <a:solidFill>
                  <a:srgbClr val="7C7C7C"/>
                </a:solidFill>
                <a:latin typeface="Arial"/>
                <a:cs typeface="Arial"/>
              </a:rPr>
              <a:t>i</a:t>
            </a:r>
            <a:r>
              <a:rPr sz="1050" spc="-260" dirty="0" smtClean="0">
                <a:solidFill>
                  <a:srgbClr val="4F4F4F"/>
                </a:solidFill>
                <a:latin typeface="Arial"/>
                <a:cs typeface="Arial"/>
              </a:rPr>
              <a:t>t</a:t>
            </a:r>
            <a:r>
              <a:rPr sz="1050" spc="700" dirty="0" smtClean="0">
                <a:solidFill>
                  <a:srgbClr val="343434"/>
                </a:solidFill>
                <a:latin typeface="Arial"/>
                <a:cs typeface="Arial"/>
              </a:rPr>
              <a:t>----</a:t>
            </a:r>
            <a:endParaRPr sz="10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81175" y="4566920"/>
            <a:ext cx="340995" cy="210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165" dirty="0" smtClean="0">
                <a:solidFill>
                  <a:srgbClr val="626262"/>
                </a:solidFill>
                <a:latin typeface="Times New Roman"/>
                <a:cs typeface="Times New Roman"/>
              </a:rPr>
              <a:t>IOTA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68627" y="4687061"/>
            <a:ext cx="6551930" cy="389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6468110" algn="l"/>
              </a:tabLst>
            </a:pPr>
            <a:r>
              <a:rPr sz="1550" spc="-395" dirty="0" smtClean="0">
                <a:solidFill>
                  <a:srgbClr val="959595"/>
                </a:solidFill>
                <a:latin typeface="Courier New"/>
                <a:cs typeface="Courier New"/>
              </a:rPr>
              <a:t>....</a:t>
            </a:r>
            <a:r>
              <a:rPr sz="1550" spc="-790" dirty="0" smtClean="0">
                <a:solidFill>
                  <a:srgbClr val="959595"/>
                </a:solidFill>
                <a:latin typeface="Courier New"/>
                <a:cs typeface="Courier New"/>
              </a:rPr>
              <a:t>.</a:t>
            </a:r>
            <a:r>
              <a:rPr sz="3825" spc="-1717" baseline="17429" dirty="0" smtClean="0">
                <a:solidFill>
                  <a:srgbClr val="343434"/>
                </a:solidFill>
                <a:latin typeface="Courier New"/>
                <a:cs typeface="Courier New"/>
              </a:rPr>
              <a:t>-</a:t>
            </a:r>
            <a:r>
              <a:rPr sz="1550" spc="-610" dirty="0" smtClean="0">
                <a:solidFill>
                  <a:srgbClr val="959595"/>
                </a:solidFill>
                <a:latin typeface="Courier New"/>
                <a:cs typeface="Courier New"/>
              </a:rPr>
              <a:t>.</a:t>
            </a:r>
            <a:r>
              <a:rPr sz="3825" spc="-1979" baseline="17429" dirty="0" smtClean="0">
                <a:solidFill>
                  <a:srgbClr val="343434"/>
                </a:solidFill>
                <a:latin typeface="Courier New"/>
                <a:cs typeface="Courier New"/>
              </a:rPr>
              <a:t>-</a:t>
            </a:r>
            <a:r>
              <a:rPr sz="1550" spc="-430" dirty="0" smtClean="0">
                <a:solidFill>
                  <a:srgbClr val="959595"/>
                </a:solidFill>
                <a:latin typeface="Courier New"/>
                <a:cs typeface="Courier New"/>
              </a:rPr>
              <a:t>.</a:t>
            </a:r>
            <a:r>
              <a:rPr sz="3825" spc="-2250" baseline="17429" dirty="0" smtClean="0">
                <a:solidFill>
                  <a:srgbClr val="343434"/>
                </a:solidFill>
                <a:latin typeface="Courier New"/>
                <a:cs typeface="Courier New"/>
              </a:rPr>
              <a:t>-</a:t>
            </a:r>
            <a:r>
              <a:rPr sz="1550" spc="-395" dirty="0" smtClean="0">
                <a:solidFill>
                  <a:srgbClr val="959595"/>
                </a:solidFill>
                <a:latin typeface="Courier New"/>
                <a:cs typeface="Courier New"/>
              </a:rPr>
              <a:t>.</a:t>
            </a:r>
            <a:r>
              <a:rPr sz="1550" spc="-790" dirty="0" smtClean="0">
                <a:solidFill>
                  <a:srgbClr val="959595"/>
                </a:solidFill>
                <a:latin typeface="Courier New"/>
                <a:cs typeface="Courier New"/>
              </a:rPr>
              <a:t>.</a:t>
            </a:r>
            <a:r>
              <a:rPr sz="3825" spc="-1710" baseline="17429" dirty="0" smtClean="0">
                <a:solidFill>
                  <a:srgbClr val="343434"/>
                </a:solidFill>
                <a:latin typeface="Courier New"/>
                <a:cs typeface="Courier New"/>
              </a:rPr>
              <a:t>-</a:t>
            </a:r>
            <a:r>
              <a:rPr sz="1550" spc="-610" dirty="0" smtClean="0">
                <a:solidFill>
                  <a:srgbClr val="959595"/>
                </a:solidFill>
                <a:latin typeface="Courier New"/>
                <a:cs typeface="Courier New"/>
              </a:rPr>
              <a:t>.</a:t>
            </a:r>
            <a:r>
              <a:rPr sz="3825" spc="-1979" baseline="17429" dirty="0" smtClean="0">
                <a:solidFill>
                  <a:srgbClr val="343434"/>
                </a:solidFill>
                <a:latin typeface="Courier New"/>
                <a:cs typeface="Courier New"/>
              </a:rPr>
              <a:t>-</a:t>
            </a:r>
            <a:r>
              <a:rPr sz="1550" spc="-430" dirty="0" smtClean="0">
                <a:solidFill>
                  <a:srgbClr val="959595"/>
                </a:solidFill>
                <a:latin typeface="Courier New"/>
                <a:cs typeface="Courier New"/>
              </a:rPr>
              <a:t>.</a:t>
            </a:r>
            <a:r>
              <a:rPr sz="3825" spc="-2250" baseline="17429" dirty="0" smtClean="0">
                <a:solidFill>
                  <a:srgbClr val="343434"/>
                </a:solidFill>
                <a:latin typeface="Courier New"/>
                <a:cs typeface="Courier New"/>
              </a:rPr>
              <a:t>-</a:t>
            </a:r>
            <a:r>
              <a:rPr sz="1550" spc="-395" dirty="0" smtClean="0">
                <a:solidFill>
                  <a:srgbClr val="959595"/>
                </a:solidFill>
                <a:latin typeface="Courier New"/>
                <a:cs typeface="Courier New"/>
              </a:rPr>
              <a:t>.</a:t>
            </a:r>
            <a:r>
              <a:rPr sz="1550" spc="-790" dirty="0" smtClean="0">
                <a:solidFill>
                  <a:srgbClr val="959595"/>
                </a:solidFill>
                <a:latin typeface="Courier New"/>
                <a:cs typeface="Courier New"/>
              </a:rPr>
              <a:t>.</a:t>
            </a:r>
            <a:r>
              <a:rPr sz="3825" spc="-1710" baseline="17429" dirty="0" smtClean="0">
                <a:solidFill>
                  <a:srgbClr val="343434"/>
                </a:solidFill>
                <a:latin typeface="Courier New"/>
                <a:cs typeface="Courier New"/>
              </a:rPr>
              <a:t>-</a:t>
            </a:r>
            <a:r>
              <a:rPr sz="1550" spc="-610" dirty="0" smtClean="0">
                <a:solidFill>
                  <a:srgbClr val="959595"/>
                </a:solidFill>
                <a:latin typeface="Courier New"/>
                <a:cs typeface="Courier New"/>
              </a:rPr>
              <a:t>.</a:t>
            </a:r>
            <a:r>
              <a:rPr sz="3825" spc="-1979" baseline="17429" dirty="0" smtClean="0">
                <a:solidFill>
                  <a:srgbClr val="343434"/>
                </a:solidFill>
                <a:latin typeface="Courier New"/>
                <a:cs typeface="Courier New"/>
              </a:rPr>
              <a:t>-</a:t>
            </a:r>
            <a:r>
              <a:rPr sz="1550" spc="-434" dirty="0" smtClean="0">
                <a:solidFill>
                  <a:srgbClr val="959595"/>
                </a:solidFill>
                <a:latin typeface="Courier New"/>
                <a:cs typeface="Courier New"/>
              </a:rPr>
              <a:t>.</a:t>
            </a:r>
            <a:r>
              <a:rPr sz="3825" spc="-2250" baseline="17429" dirty="0" smtClean="0">
                <a:solidFill>
                  <a:srgbClr val="343434"/>
                </a:solidFill>
                <a:latin typeface="Courier New"/>
                <a:cs typeface="Courier New"/>
              </a:rPr>
              <a:t>-</a:t>
            </a:r>
            <a:r>
              <a:rPr sz="1550" spc="-395" dirty="0" smtClean="0">
                <a:solidFill>
                  <a:srgbClr val="959595"/>
                </a:solidFill>
                <a:latin typeface="Courier New"/>
                <a:cs typeface="Courier New"/>
              </a:rPr>
              <a:t>.</a:t>
            </a:r>
            <a:r>
              <a:rPr sz="1550" spc="-790" dirty="0" smtClean="0">
                <a:solidFill>
                  <a:srgbClr val="959595"/>
                </a:solidFill>
                <a:latin typeface="Courier New"/>
                <a:cs typeface="Courier New"/>
              </a:rPr>
              <a:t>.</a:t>
            </a:r>
            <a:r>
              <a:rPr sz="3825" spc="-1710" baseline="17429" dirty="0" smtClean="0">
                <a:solidFill>
                  <a:srgbClr val="343434"/>
                </a:solidFill>
                <a:latin typeface="Courier New"/>
                <a:cs typeface="Courier New"/>
              </a:rPr>
              <a:t>-</a:t>
            </a:r>
            <a:r>
              <a:rPr sz="1550" spc="-615" dirty="0" smtClean="0">
                <a:solidFill>
                  <a:srgbClr val="959595"/>
                </a:solidFill>
                <a:latin typeface="Courier New"/>
                <a:cs typeface="Courier New"/>
              </a:rPr>
              <a:t>.</a:t>
            </a:r>
            <a:r>
              <a:rPr sz="3825" spc="-1979" baseline="17429" dirty="0" smtClean="0">
                <a:solidFill>
                  <a:srgbClr val="343434"/>
                </a:solidFill>
                <a:latin typeface="Courier New"/>
                <a:cs typeface="Courier New"/>
              </a:rPr>
              <a:t>-</a:t>
            </a:r>
            <a:r>
              <a:rPr sz="1550" spc="-434" dirty="0" smtClean="0">
                <a:solidFill>
                  <a:srgbClr val="959595"/>
                </a:solidFill>
                <a:latin typeface="Courier New"/>
                <a:cs typeface="Courier New"/>
              </a:rPr>
              <a:t>.</a:t>
            </a:r>
            <a:r>
              <a:rPr sz="3825" spc="-2250" baseline="17429" dirty="0" smtClean="0">
                <a:solidFill>
                  <a:srgbClr val="343434"/>
                </a:solidFill>
                <a:latin typeface="Courier New"/>
                <a:cs typeface="Courier New"/>
              </a:rPr>
              <a:t>-</a:t>
            </a:r>
            <a:r>
              <a:rPr sz="1550" spc="-395" dirty="0" smtClean="0">
                <a:solidFill>
                  <a:srgbClr val="959595"/>
                </a:solidFill>
                <a:latin typeface="Courier New"/>
                <a:cs typeface="Courier New"/>
              </a:rPr>
              <a:t>.</a:t>
            </a:r>
            <a:r>
              <a:rPr sz="1550" spc="-795" dirty="0" smtClean="0">
                <a:solidFill>
                  <a:srgbClr val="959595"/>
                </a:solidFill>
                <a:latin typeface="Courier New"/>
                <a:cs typeface="Courier New"/>
              </a:rPr>
              <a:t>.</a:t>
            </a:r>
            <a:r>
              <a:rPr sz="3825" spc="-1710" baseline="17429" dirty="0" smtClean="0">
                <a:solidFill>
                  <a:srgbClr val="343434"/>
                </a:solidFill>
                <a:latin typeface="Courier New"/>
                <a:cs typeface="Courier New"/>
              </a:rPr>
              <a:t>-</a:t>
            </a:r>
            <a:r>
              <a:rPr sz="1550" spc="-615" dirty="0" smtClean="0">
                <a:solidFill>
                  <a:srgbClr val="959595"/>
                </a:solidFill>
                <a:latin typeface="Courier New"/>
                <a:cs typeface="Courier New"/>
              </a:rPr>
              <a:t>.</a:t>
            </a:r>
            <a:r>
              <a:rPr sz="3825" spc="-1979" baseline="17429" dirty="0" smtClean="0">
                <a:solidFill>
                  <a:srgbClr val="343434"/>
                </a:solidFill>
                <a:latin typeface="Courier New"/>
                <a:cs typeface="Courier New"/>
              </a:rPr>
              <a:t>-</a:t>
            </a:r>
            <a:r>
              <a:rPr sz="1550" spc="-434" dirty="0" smtClean="0">
                <a:solidFill>
                  <a:srgbClr val="959595"/>
                </a:solidFill>
                <a:latin typeface="Courier New"/>
                <a:cs typeface="Courier New"/>
              </a:rPr>
              <a:t>.</a:t>
            </a:r>
            <a:r>
              <a:rPr sz="3825" spc="-2250" baseline="17429" dirty="0" smtClean="0">
                <a:solidFill>
                  <a:srgbClr val="343434"/>
                </a:solidFill>
                <a:latin typeface="Courier New"/>
                <a:cs typeface="Courier New"/>
              </a:rPr>
              <a:t>-</a:t>
            </a:r>
            <a:r>
              <a:rPr sz="1550" spc="-395" dirty="0" smtClean="0">
                <a:solidFill>
                  <a:srgbClr val="959595"/>
                </a:solidFill>
                <a:latin typeface="Courier New"/>
                <a:cs typeface="Courier New"/>
              </a:rPr>
              <a:t>.</a:t>
            </a:r>
            <a:r>
              <a:rPr sz="1550" spc="-795" dirty="0" smtClean="0">
                <a:solidFill>
                  <a:srgbClr val="959595"/>
                </a:solidFill>
                <a:latin typeface="Courier New"/>
                <a:cs typeface="Courier New"/>
              </a:rPr>
              <a:t>.</a:t>
            </a:r>
            <a:r>
              <a:rPr sz="3825" spc="-1710" baseline="17429" dirty="0" smtClean="0">
                <a:solidFill>
                  <a:srgbClr val="343434"/>
                </a:solidFill>
                <a:latin typeface="Courier New"/>
                <a:cs typeface="Courier New"/>
              </a:rPr>
              <a:t>-</a:t>
            </a:r>
            <a:r>
              <a:rPr sz="1550" spc="-615" dirty="0" smtClean="0">
                <a:solidFill>
                  <a:srgbClr val="959595"/>
                </a:solidFill>
                <a:latin typeface="Courier New"/>
                <a:cs typeface="Courier New"/>
              </a:rPr>
              <a:t>.</a:t>
            </a:r>
            <a:r>
              <a:rPr sz="3825" spc="-1979" baseline="17429" dirty="0" smtClean="0">
                <a:solidFill>
                  <a:srgbClr val="343434"/>
                </a:solidFill>
                <a:latin typeface="Courier New"/>
                <a:cs typeface="Courier New"/>
              </a:rPr>
              <a:t>-</a:t>
            </a:r>
            <a:r>
              <a:rPr sz="1550" spc="-434" dirty="0" smtClean="0">
                <a:solidFill>
                  <a:srgbClr val="959595"/>
                </a:solidFill>
                <a:latin typeface="Courier New"/>
                <a:cs typeface="Courier New"/>
              </a:rPr>
              <a:t>.</a:t>
            </a:r>
            <a:r>
              <a:rPr sz="3825" spc="-2250" baseline="17429" dirty="0" smtClean="0">
                <a:solidFill>
                  <a:srgbClr val="343434"/>
                </a:solidFill>
                <a:latin typeface="Courier New"/>
                <a:cs typeface="Courier New"/>
              </a:rPr>
              <a:t>-</a:t>
            </a:r>
            <a:r>
              <a:rPr sz="1550" spc="-395" dirty="0" smtClean="0">
                <a:solidFill>
                  <a:srgbClr val="959595"/>
                </a:solidFill>
                <a:latin typeface="Courier New"/>
                <a:cs typeface="Courier New"/>
              </a:rPr>
              <a:t>.</a:t>
            </a:r>
            <a:r>
              <a:rPr sz="1550" spc="-795" dirty="0" smtClean="0">
                <a:solidFill>
                  <a:srgbClr val="959595"/>
                </a:solidFill>
                <a:latin typeface="Courier New"/>
                <a:cs typeface="Courier New"/>
              </a:rPr>
              <a:t>.</a:t>
            </a:r>
            <a:r>
              <a:rPr sz="3825" spc="-1710" baseline="17429" dirty="0" smtClean="0">
                <a:solidFill>
                  <a:srgbClr val="343434"/>
                </a:solidFill>
                <a:latin typeface="Courier New"/>
                <a:cs typeface="Courier New"/>
              </a:rPr>
              <a:t>-</a:t>
            </a:r>
            <a:r>
              <a:rPr sz="1550" spc="-615" dirty="0" smtClean="0">
                <a:solidFill>
                  <a:srgbClr val="959595"/>
                </a:solidFill>
                <a:latin typeface="Courier New"/>
                <a:cs typeface="Courier New"/>
              </a:rPr>
              <a:t>.</a:t>
            </a:r>
            <a:r>
              <a:rPr sz="3825" spc="-1979" baseline="17429" dirty="0" smtClean="0">
                <a:solidFill>
                  <a:srgbClr val="343434"/>
                </a:solidFill>
                <a:latin typeface="Courier New"/>
                <a:cs typeface="Courier New"/>
              </a:rPr>
              <a:t>-</a:t>
            </a:r>
            <a:r>
              <a:rPr sz="1550" spc="-434" dirty="0" smtClean="0">
                <a:solidFill>
                  <a:srgbClr val="959595"/>
                </a:solidFill>
                <a:latin typeface="Courier New"/>
                <a:cs typeface="Courier New"/>
              </a:rPr>
              <a:t>.</a:t>
            </a:r>
            <a:r>
              <a:rPr sz="3825" spc="-2250" baseline="17429" dirty="0" smtClean="0">
                <a:solidFill>
                  <a:srgbClr val="343434"/>
                </a:solidFill>
                <a:latin typeface="Courier New"/>
                <a:cs typeface="Courier New"/>
              </a:rPr>
              <a:t>-</a:t>
            </a:r>
            <a:r>
              <a:rPr sz="1550" spc="-395" dirty="0" smtClean="0">
                <a:solidFill>
                  <a:srgbClr val="959595"/>
                </a:solidFill>
                <a:latin typeface="Courier New"/>
                <a:cs typeface="Courier New"/>
              </a:rPr>
              <a:t>.</a:t>
            </a:r>
            <a:r>
              <a:rPr sz="1550" spc="-795" dirty="0" smtClean="0">
                <a:solidFill>
                  <a:srgbClr val="959595"/>
                </a:solidFill>
                <a:latin typeface="Courier New"/>
                <a:cs typeface="Courier New"/>
              </a:rPr>
              <a:t>.</a:t>
            </a:r>
            <a:r>
              <a:rPr sz="3825" spc="-1710" baseline="17429" dirty="0" smtClean="0">
                <a:solidFill>
                  <a:srgbClr val="343434"/>
                </a:solidFill>
                <a:latin typeface="Courier New"/>
                <a:cs typeface="Courier New"/>
              </a:rPr>
              <a:t>-</a:t>
            </a:r>
            <a:r>
              <a:rPr sz="1550" spc="-615" dirty="0" smtClean="0">
                <a:solidFill>
                  <a:srgbClr val="959595"/>
                </a:solidFill>
                <a:latin typeface="Courier New"/>
                <a:cs typeface="Courier New"/>
              </a:rPr>
              <a:t>.</a:t>
            </a:r>
            <a:r>
              <a:rPr sz="3825" spc="-1979" baseline="17429" dirty="0" smtClean="0">
                <a:solidFill>
                  <a:srgbClr val="343434"/>
                </a:solidFill>
                <a:latin typeface="Courier New"/>
                <a:cs typeface="Courier New"/>
              </a:rPr>
              <a:t>-</a:t>
            </a:r>
            <a:r>
              <a:rPr sz="1550" spc="-434" dirty="0" smtClean="0">
                <a:solidFill>
                  <a:srgbClr val="959595"/>
                </a:solidFill>
                <a:latin typeface="Courier New"/>
                <a:cs typeface="Courier New"/>
              </a:rPr>
              <a:t>.</a:t>
            </a:r>
            <a:r>
              <a:rPr sz="3825" spc="-2250" baseline="17429" dirty="0" smtClean="0">
                <a:solidFill>
                  <a:srgbClr val="343434"/>
                </a:solidFill>
                <a:latin typeface="Courier New"/>
                <a:cs typeface="Courier New"/>
              </a:rPr>
              <a:t>-</a:t>
            </a:r>
            <a:r>
              <a:rPr sz="1550" spc="-395" dirty="0" smtClean="0">
                <a:solidFill>
                  <a:srgbClr val="959595"/>
                </a:solidFill>
                <a:latin typeface="Courier New"/>
                <a:cs typeface="Courier New"/>
              </a:rPr>
              <a:t>..</a:t>
            </a:r>
            <a:r>
              <a:rPr sz="1550" spc="-615" dirty="0" smtClean="0">
                <a:solidFill>
                  <a:srgbClr val="959595"/>
                </a:solidFill>
                <a:latin typeface="Courier New"/>
                <a:cs typeface="Courier New"/>
              </a:rPr>
              <a:t>.</a:t>
            </a:r>
            <a:r>
              <a:rPr sz="3825" spc="-1979" baseline="17429" dirty="0" smtClean="0">
                <a:solidFill>
                  <a:srgbClr val="343434"/>
                </a:solidFill>
                <a:latin typeface="Courier New"/>
                <a:cs typeface="Courier New"/>
              </a:rPr>
              <a:t>-</a:t>
            </a:r>
            <a:r>
              <a:rPr sz="1550" spc="-434" dirty="0" smtClean="0">
                <a:solidFill>
                  <a:srgbClr val="959595"/>
                </a:solidFill>
                <a:latin typeface="Courier New"/>
                <a:cs typeface="Courier New"/>
              </a:rPr>
              <a:t>.</a:t>
            </a:r>
            <a:r>
              <a:rPr sz="3825" spc="-2250" baseline="17429" dirty="0" smtClean="0">
                <a:solidFill>
                  <a:srgbClr val="343434"/>
                </a:solidFill>
                <a:latin typeface="Courier New"/>
                <a:cs typeface="Courier New"/>
              </a:rPr>
              <a:t>-</a:t>
            </a:r>
            <a:r>
              <a:rPr sz="1550" spc="-395" dirty="0" smtClean="0">
                <a:solidFill>
                  <a:srgbClr val="959595"/>
                </a:solidFill>
                <a:latin typeface="Courier New"/>
                <a:cs typeface="Courier New"/>
              </a:rPr>
              <a:t>.</a:t>
            </a:r>
            <a:r>
              <a:rPr sz="1550" spc="-795" dirty="0" smtClean="0">
                <a:solidFill>
                  <a:srgbClr val="959595"/>
                </a:solidFill>
                <a:latin typeface="Courier New"/>
                <a:cs typeface="Courier New"/>
              </a:rPr>
              <a:t>.</a:t>
            </a:r>
            <a:r>
              <a:rPr sz="3825" spc="-1710" baseline="17429" dirty="0" smtClean="0">
                <a:solidFill>
                  <a:srgbClr val="343434"/>
                </a:solidFill>
                <a:latin typeface="Courier New"/>
                <a:cs typeface="Courier New"/>
              </a:rPr>
              <a:t>-</a:t>
            </a:r>
            <a:r>
              <a:rPr sz="1550" spc="-615" dirty="0" smtClean="0">
                <a:solidFill>
                  <a:srgbClr val="959595"/>
                </a:solidFill>
                <a:latin typeface="Courier New"/>
                <a:cs typeface="Courier New"/>
              </a:rPr>
              <a:t>.</a:t>
            </a:r>
            <a:r>
              <a:rPr sz="3825" spc="-1979" baseline="17429" dirty="0" smtClean="0">
                <a:solidFill>
                  <a:srgbClr val="343434"/>
                </a:solidFill>
                <a:latin typeface="Courier New"/>
                <a:cs typeface="Courier New"/>
              </a:rPr>
              <a:t>-</a:t>
            </a:r>
            <a:r>
              <a:rPr sz="1550" spc="-434" dirty="0" smtClean="0">
                <a:solidFill>
                  <a:srgbClr val="959595"/>
                </a:solidFill>
                <a:latin typeface="Courier New"/>
                <a:cs typeface="Courier New"/>
              </a:rPr>
              <a:t>.</a:t>
            </a:r>
            <a:r>
              <a:rPr sz="3825" spc="-2250" baseline="17429" dirty="0" smtClean="0">
                <a:solidFill>
                  <a:srgbClr val="343434"/>
                </a:solidFill>
                <a:latin typeface="Courier New"/>
                <a:cs typeface="Courier New"/>
              </a:rPr>
              <a:t>-</a:t>
            </a:r>
            <a:r>
              <a:rPr sz="1550" spc="-395" dirty="0" smtClean="0">
                <a:solidFill>
                  <a:srgbClr val="959595"/>
                </a:solidFill>
                <a:latin typeface="Courier New"/>
                <a:cs typeface="Courier New"/>
              </a:rPr>
              <a:t>.</a:t>
            </a:r>
            <a:r>
              <a:rPr sz="1550" spc="-795" dirty="0" smtClean="0">
                <a:solidFill>
                  <a:srgbClr val="959595"/>
                </a:solidFill>
                <a:latin typeface="Courier New"/>
                <a:cs typeface="Courier New"/>
              </a:rPr>
              <a:t>.</a:t>
            </a:r>
            <a:r>
              <a:rPr sz="3825" spc="-1710" baseline="17429" dirty="0" smtClean="0">
                <a:solidFill>
                  <a:srgbClr val="343434"/>
                </a:solidFill>
                <a:latin typeface="Courier New"/>
                <a:cs typeface="Courier New"/>
              </a:rPr>
              <a:t>-</a:t>
            </a:r>
            <a:r>
              <a:rPr sz="1550" spc="-615" dirty="0" smtClean="0">
                <a:solidFill>
                  <a:srgbClr val="959595"/>
                </a:solidFill>
                <a:latin typeface="Courier New"/>
                <a:cs typeface="Courier New"/>
              </a:rPr>
              <a:t>.</a:t>
            </a:r>
            <a:r>
              <a:rPr sz="3825" spc="-1979" baseline="17429" dirty="0" smtClean="0">
                <a:solidFill>
                  <a:srgbClr val="343434"/>
                </a:solidFill>
                <a:latin typeface="Courier New"/>
                <a:cs typeface="Courier New"/>
              </a:rPr>
              <a:t>-</a:t>
            </a:r>
            <a:r>
              <a:rPr sz="1550" spc="-434" dirty="0" smtClean="0">
                <a:solidFill>
                  <a:srgbClr val="959595"/>
                </a:solidFill>
                <a:latin typeface="Courier New"/>
                <a:cs typeface="Courier New"/>
              </a:rPr>
              <a:t>.</a:t>
            </a:r>
            <a:r>
              <a:rPr sz="3825" spc="-2250" baseline="17429" dirty="0" smtClean="0">
                <a:solidFill>
                  <a:srgbClr val="343434"/>
                </a:solidFill>
                <a:latin typeface="Courier New"/>
                <a:cs typeface="Courier New"/>
              </a:rPr>
              <a:t>-</a:t>
            </a:r>
            <a:r>
              <a:rPr sz="1550" spc="-395" dirty="0" smtClean="0">
                <a:solidFill>
                  <a:srgbClr val="959595"/>
                </a:solidFill>
                <a:latin typeface="Courier New"/>
                <a:cs typeface="Courier New"/>
              </a:rPr>
              <a:t>.</a:t>
            </a:r>
            <a:r>
              <a:rPr sz="1550" spc="-795" dirty="0" smtClean="0">
                <a:solidFill>
                  <a:srgbClr val="959595"/>
                </a:solidFill>
                <a:latin typeface="Courier New"/>
                <a:cs typeface="Courier New"/>
              </a:rPr>
              <a:t>.</a:t>
            </a:r>
            <a:r>
              <a:rPr sz="3825" spc="-1710" baseline="17429" dirty="0" smtClean="0">
                <a:solidFill>
                  <a:srgbClr val="343434"/>
                </a:solidFill>
                <a:latin typeface="Courier New"/>
                <a:cs typeface="Courier New"/>
              </a:rPr>
              <a:t>-</a:t>
            </a:r>
            <a:r>
              <a:rPr sz="1550" spc="-615" dirty="0" smtClean="0">
                <a:solidFill>
                  <a:srgbClr val="959595"/>
                </a:solidFill>
                <a:latin typeface="Courier New"/>
                <a:cs typeface="Courier New"/>
              </a:rPr>
              <a:t>.</a:t>
            </a:r>
            <a:r>
              <a:rPr sz="3825" spc="-1979" baseline="17429" dirty="0" smtClean="0">
                <a:solidFill>
                  <a:srgbClr val="343434"/>
                </a:solidFill>
                <a:latin typeface="Courier New"/>
                <a:cs typeface="Courier New"/>
              </a:rPr>
              <a:t>-</a:t>
            </a:r>
            <a:r>
              <a:rPr sz="1550" spc="-434" dirty="0" smtClean="0">
                <a:solidFill>
                  <a:srgbClr val="959595"/>
                </a:solidFill>
                <a:latin typeface="Courier New"/>
                <a:cs typeface="Courier New"/>
              </a:rPr>
              <a:t>.</a:t>
            </a:r>
            <a:r>
              <a:rPr sz="3825" spc="-2250" baseline="17429" dirty="0" smtClean="0">
                <a:solidFill>
                  <a:srgbClr val="343434"/>
                </a:solidFill>
                <a:latin typeface="Courier New"/>
                <a:cs typeface="Courier New"/>
              </a:rPr>
              <a:t>-</a:t>
            </a:r>
            <a:r>
              <a:rPr sz="1550" spc="-395" dirty="0" smtClean="0">
                <a:solidFill>
                  <a:srgbClr val="959595"/>
                </a:solidFill>
                <a:latin typeface="Courier New"/>
                <a:cs typeface="Courier New"/>
              </a:rPr>
              <a:t>.</a:t>
            </a:r>
            <a:r>
              <a:rPr sz="1550" spc="-795" dirty="0" smtClean="0">
                <a:solidFill>
                  <a:srgbClr val="959595"/>
                </a:solidFill>
                <a:latin typeface="Courier New"/>
                <a:cs typeface="Courier New"/>
              </a:rPr>
              <a:t>.</a:t>
            </a:r>
            <a:r>
              <a:rPr sz="3825" spc="-1710" baseline="17429" dirty="0" smtClean="0">
                <a:solidFill>
                  <a:srgbClr val="343434"/>
                </a:solidFill>
                <a:latin typeface="Courier New"/>
                <a:cs typeface="Courier New"/>
              </a:rPr>
              <a:t>-</a:t>
            </a:r>
            <a:r>
              <a:rPr sz="1550" spc="-395" dirty="0" smtClean="0">
                <a:solidFill>
                  <a:srgbClr val="959595"/>
                </a:solidFill>
                <a:latin typeface="Courier New"/>
                <a:cs typeface="Courier New"/>
              </a:rPr>
              <a:t>......................................	</a:t>
            </a:r>
            <a:r>
              <a:rPr sz="1550" spc="-375" dirty="0" smtClean="0">
                <a:solidFill>
                  <a:srgbClr val="7C7C7C"/>
                </a:solidFill>
                <a:latin typeface="Courier New"/>
                <a:cs typeface="Courier New"/>
              </a:rPr>
              <a:t>.</a:t>
            </a:r>
            <a:endParaRPr sz="1550">
              <a:latin typeface="Courier New"/>
              <a:cs typeface="Courier Ne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03467" y="4411217"/>
            <a:ext cx="1116965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40" dirty="0" smtClean="0">
                <a:solidFill>
                  <a:srgbClr val="626262"/>
                </a:solidFill>
                <a:latin typeface="Arial"/>
                <a:cs typeface="Arial"/>
              </a:rPr>
              <a:t>Program</a:t>
            </a:r>
            <a:r>
              <a:rPr sz="1050" spc="-3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050" spc="15" dirty="0" smtClean="0">
                <a:solidFill>
                  <a:srgbClr val="626262"/>
                </a:solidFill>
                <a:latin typeface="Arial"/>
                <a:cs typeface="Arial"/>
              </a:rPr>
              <a:t>in</a:t>
            </a:r>
            <a:r>
              <a:rPr sz="1050" spc="-10" dirty="0" smtClean="0">
                <a:solidFill>
                  <a:srgbClr val="626262"/>
                </a:solidFill>
                <a:latin typeface="Arial"/>
                <a:cs typeface="Arial"/>
              </a:rPr>
              <a:t>v</a:t>
            </a:r>
            <a:r>
              <a:rPr sz="1050" spc="-335" dirty="0" smtClean="0">
                <a:solidFill>
                  <a:srgbClr val="7C7C7C"/>
                </a:solidFill>
                <a:latin typeface="Arial"/>
                <a:cs typeface="Arial"/>
              </a:rPr>
              <a:t>a</a:t>
            </a:r>
            <a:r>
              <a:rPr sz="1050" spc="45" dirty="0" smtClean="0">
                <a:solidFill>
                  <a:srgbClr val="4F4F4F"/>
                </a:solidFill>
                <a:latin typeface="Arial"/>
                <a:cs typeface="Arial"/>
              </a:rPr>
              <a:t>s</a:t>
            </a:r>
            <a:r>
              <a:rPr sz="1050" spc="-10" dirty="0" smtClean="0">
                <a:solidFill>
                  <a:srgbClr val="7C7C7C"/>
                </a:solidFill>
                <a:latin typeface="Arial"/>
                <a:cs typeface="Arial"/>
              </a:rPr>
              <a:t>t</a:t>
            </a:r>
            <a:r>
              <a:rPr sz="1050" spc="30" dirty="0" smtClean="0">
                <a:solidFill>
                  <a:srgbClr val="4F4F4F"/>
                </a:solidFill>
                <a:latin typeface="Arial"/>
                <a:cs typeface="Arial"/>
              </a:rPr>
              <a:t>ble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0300" y="5076444"/>
            <a:ext cx="6967220" cy="881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spc="-325" dirty="0" smtClean="0">
                <a:solidFill>
                  <a:srgbClr val="4F4F4F"/>
                </a:solidFill>
                <a:latin typeface="Courier New"/>
                <a:cs typeface="Courier New"/>
              </a:rPr>
              <a:t>Note</a:t>
            </a:r>
            <a:r>
              <a:rPr sz="1500" spc="-254" dirty="0" smtClean="0">
                <a:solidFill>
                  <a:srgbClr val="4F4F4F"/>
                </a:solidFill>
                <a:latin typeface="Courier New"/>
                <a:cs typeface="Courier New"/>
              </a:rPr>
              <a:t>s</a:t>
            </a:r>
            <a:r>
              <a:rPr sz="1500" spc="-345" dirty="0" smtClean="0">
                <a:solidFill>
                  <a:srgbClr val="7C7C7C"/>
                </a:solidFill>
                <a:latin typeface="Courier New"/>
                <a:cs typeface="Courier New"/>
              </a:rPr>
              <a:t>:</a:t>
            </a:r>
            <a:endParaRPr sz="1500">
              <a:latin typeface="Courier New"/>
              <a:cs typeface="Courier New"/>
            </a:endParaRPr>
          </a:p>
          <a:p>
            <a:pPr marL="213360">
              <a:lnSpc>
                <a:spcPts val="1150"/>
              </a:lnSpc>
            </a:pPr>
            <a:r>
              <a:rPr sz="1050" spc="45" dirty="0" smtClean="0">
                <a:solidFill>
                  <a:srgbClr val="4F4F4F"/>
                </a:solidFill>
                <a:latin typeface="Times New Roman"/>
                <a:cs typeface="Times New Roman"/>
              </a:rPr>
              <a:t>1</a:t>
            </a:r>
            <a:r>
              <a:rPr sz="1050" spc="315" dirty="0" smtClean="0">
                <a:solidFill>
                  <a:srgbClr val="959595"/>
                </a:solidFill>
                <a:latin typeface="Times New Roman"/>
                <a:cs typeface="Times New Roman"/>
              </a:rPr>
              <a:t>.</a:t>
            </a:r>
            <a:r>
              <a:rPr sz="1050" spc="95" dirty="0" smtClean="0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sz="1050" spc="30" dirty="0" smtClean="0">
                <a:solidFill>
                  <a:srgbClr val="626262"/>
                </a:solidFill>
                <a:latin typeface="Arial"/>
                <a:cs typeface="Arial"/>
              </a:rPr>
              <a:t>The</a:t>
            </a:r>
            <a:r>
              <a:rPr sz="1050" spc="-5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050" spc="55" dirty="0" smtClean="0">
                <a:solidFill>
                  <a:srgbClr val="626262"/>
                </a:solidFill>
                <a:latin typeface="Arial"/>
                <a:cs typeface="Arial"/>
              </a:rPr>
              <a:t>80286</a:t>
            </a:r>
            <a:r>
              <a:rPr sz="1050" spc="-8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050" spc="50" dirty="0" smtClean="0">
                <a:solidFill>
                  <a:srgbClr val="626262"/>
                </a:solidFill>
                <a:latin typeface="Arial"/>
                <a:cs typeface="Arial"/>
              </a:rPr>
              <a:t>does</a:t>
            </a:r>
            <a:r>
              <a:rPr sz="1050" spc="-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050" spc="55" dirty="0" smtClean="0">
                <a:solidFill>
                  <a:srgbClr val="626262"/>
                </a:solidFill>
                <a:latin typeface="Arial"/>
                <a:cs typeface="Arial"/>
              </a:rPr>
              <a:t>not</a:t>
            </a:r>
            <a:r>
              <a:rPr sz="1050" spc="-10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050" spc="30" dirty="0" smtClean="0">
                <a:solidFill>
                  <a:srgbClr val="626262"/>
                </a:solidFill>
                <a:latin typeface="Arial"/>
                <a:cs typeface="Arial"/>
              </a:rPr>
              <a:t>cont</a:t>
            </a:r>
            <a:r>
              <a:rPr sz="1050" spc="35" dirty="0" smtClean="0">
                <a:solidFill>
                  <a:srgbClr val="626262"/>
                </a:solidFill>
                <a:latin typeface="Arial"/>
                <a:cs typeface="Arial"/>
              </a:rPr>
              <a:t>a</a:t>
            </a:r>
            <a:r>
              <a:rPr sz="1050" spc="85" dirty="0" smtClean="0">
                <a:solidFill>
                  <a:srgbClr val="7C7C7C"/>
                </a:solidFill>
                <a:latin typeface="Arial"/>
                <a:cs typeface="Arial"/>
              </a:rPr>
              <a:t>i</a:t>
            </a:r>
            <a:r>
              <a:rPr sz="1050" spc="114" dirty="0" smtClean="0">
                <a:solidFill>
                  <a:srgbClr val="626262"/>
                </a:solidFill>
                <a:latin typeface="Arial"/>
                <a:cs typeface="Arial"/>
              </a:rPr>
              <a:t>n</a:t>
            </a:r>
            <a:r>
              <a:rPr sz="1050" spc="-9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050" spc="50" dirty="0" smtClean="0">
                <a:solidFill>
                  <a:srgbClr val="626262"/>
                </a:solidFill>
                <a:latin typeface="Arial"/>
                <a:cs typeface="Arial"/>
              </a:rPr>
              <a:t>FS</a:t>
            </a:r>
            <a:r>
              <a:rPr sz="1050" spc="-6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050" spc="55" dirty="0" smtClean="0">
                <a:solidFill>
                  <a:srgbClr val="626262"/>
                </a:solidFill>
                <a:latin typeface="Arial"/>
                <a:cs typeface="Arial"/>
              </a:rPr>
              <a:t>and</a:t>
            </a:r>
            <a:r>
              <a:rPr sz="1050" spc="-2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050" spc="50" dirty="0" smtClean="0">
                <a:solidFill>
                  <a:srgbClr val="4F4F4F"/>
                </a:solidFill>
                <a:latin typeface="Arial"/>
                <a:cs typeface="Arial"/>
              </a:rPr>
              <a:t>GS</a:t>
            </a:r>
            <a:r>
              <a:rPr sz="1050" spc="-25" dirty="0" smtClean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050" spc="55" dirty="0" smtClean="0">
                <a:solidFill>
                  <a:srgbClr val="626262"/>
                </a:solidFill>
                <a:latin typeface="Arial"/>
                <a:cs typeface="Arial"/>
              </a:rPr>
              <a:t>nor </a:t>
            </a:r>
            <a:r>
              <a:rPr sz="1050" spc="-10" dirty="0" smtClean="0">
                <a:solidFill>
                  <a:srgbClr val="343434"/>
                </a:solidFill>
                <a:latin typeface="Arial"/>
                <a:cs typeface="Arial"/>
              </a:rPr>
              <a:t>t</a:t>
            </a:r>
            <a:r>
              <a:rPr sz="1050" spc="60" dirty="0" smtClean="0">
                <a:solidFill>
                  <a:srgbClr val="626262"/>
                </a:solidFill>
                <a:latin typeface="Arial"/>
                <a:cs typeface="Arial"/>
              </a:rPr>
              <a:t>he</a:t>
            </a:r>
            <a:r>
              <a:rPr sz="1050" spc="-8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050" spc="50" dirty="0" smtClean="0">
                <a:solidFill>
                  <a:srgbClr val="626262"/>
                </a:solidFill>
                <a:latin typeface="Arial"/>
                <a:cs typeface="Arial"/>
              </a:rPr>
              <a:t>program</a:t>
            </a:r>
            <a:r>
              <a:rPr sz="1050" spc="5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050" spc="0" dirty="0" smtClean="0">
                <a:solidFill>
                  <a:srgbClr val="626262"/>
                </a:solidFill>
                <a:latin typeface="Arial"/>
                <a:cs typeface="Arial"/>
              </a:rPr>
              <a:t>tnvisible</a:t>
            </a:r>
            <a:r>
              <a:rPr sz="1050" spc="5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050" spc="25" dirty="0" smtClean="0">
                <a:solidFill>
                  <a:srgbClr val="626262"/>
                </a:solidFill>
                <a:latin typeface="Arial"/>
                <a:cs typeface="Arial"/>
              </a:rPr>
              <a:t>portions</a:t>
            </a:r>
            <a:r>
              <a:rPr sz="1050" spc="-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050" spc="35" dirty="0" smtClean="0">
                <a:solidFill>
                  <a:srgbClr val="626262"/>
                </a:solidFill>
                <a:latin typeface="Arial"/>
                <a:cs typeface="Arial"/>
              </a:rPr>
              <a:t>of</a:t>
            </a:r>
            <a:r>
              <a:rPr sz="1050" spc="5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050" spc="15" dirty="0" smtClean="0">
                <a:solidFill>
                  <a:srgbClr val="4F4F4F"/>
                </a:solidFill>
                <a:latin typeface="Arial"/>
                <a:cs typeface="Arial"/>
              </a:rPr>
              <a:t>these</a:t>
            </a:r>
            <a:r>
              <a:rPr sz="1050" spc="60" dirty="0" smtClean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050" spc="45" dirty="0" smtClean="0">
                <a:solidFill>
                  <a:srgbClr val="626262"/>
                </a:solidFill>
                <a:latin typeface="Arial"/>
                <a:cs typeface="Arial"/>
              </a:rPr>
              <a:t>re</a:t>
            </a:r>
            <a:r>
              <a:rPr sz="1050" spc="5" dirty="0" smtClean="0">
                <a:solidFill>
                  <a:srgbClr val="626262"/>
                </a:solidFill>
                <a:latin typeface="Arial"/>
                <a:cs typeface="Arial"/>
              </a:rPr>
              <a:t>g</a:t>
            </a:r>
            <a:r>
              <a:rPr sz="1050" spc="-120" dirty="0" smtClean="0">
                <a:solidFill>
                  <a:srgbClr val="7C7C7C"/>
                </a:solidFill>
                <a:latin typeface="Arial"/>
                <a:cs typeface="Arial"/>
              </a:rPr>
              <a:t>•</a:t>
            </a:r>
            <a:r>
              <a:rPr sz="1050" spc="20" dirty="0" smtClean="0">
                <a:solidFill>
                  <a:srgbClr val="626262"/>
                </a:solidFill>
                <a:latin typeface="Arial"/>
                <a:cs typeface="Arial"/>
              </a:rPr>
              <a:t>sters</a:t>
            </a:r>
            <a:endParaRPr sz="1050">
              <a:latin typeface="Arial"/>
              <a:cs typeface="Arial"/>
            </a:endParaRPr>
          </a:p>
          <a:p>
            <a:pPr marL="405765" indent="-196850">
              <a:lnSpc>
                <a:spcPts val="1340"/>
              </a:lnSpc>
              <a:buClr>
                <a:srgbClr val="4F4F4F"/>
              </a:buClr>
              <a:buFont typeface="Arial"/>
              <a:buAutoNum type="arabicPeriod" startAt="2"/>
              <a:tabLst>
                <a:tab pos="405765" algn="l"/>
              </a:tabLst>
            </a:pPr>
            <a:r>
              <a:rPr sz="1050" spc="40" dirty="0" smtClean="0">
                <a:solidFill>
                  <a:srgbClr val="626262"/>
                </a:solidFill>
                <a:latin typeface="Arial"/>
                <a:cs typeface="Arial"/>
              </a:rPr>
              <a:t>The</a:t>
            </a:r>
            <a:r>
              <a:rPr sz="1050" spc="-8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050" spc="55" dirty="0" smtClean="0">
                <a:solidFill>
                  <a:srgbClr val="4F4F4F"/>
                </a:solidFill>
                <a:latin typeface="Arial"/>
                <a:cs typeface="Arial"/>
              </a:rPr>
              <a:t>80286</a:t>
            </a:r>
            <a:r>
              <a:rPr sz="1050" spc="-85" dirty="0" smtClean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050" spc="40" dirty="0" smtClean="0">
                <a:solidFill>
                  <a:srgbClr val="626262"/>
                </a:solidFill>
                <a:latin typeface="Arial"/>
                <a:cs typeface="Arial"/>
              </a:rPr>
              <a:t>cont</a:t>
            </a:r>
            <a:r>
              <a:rPr sz="1050" spc="-265" dirty="0" smtClean="0">
                <a:solidFill>
                  <a:srgbClr val="626262"/>
                </a:solidFill>
                <a:latin typeface="Arial"/>
                <a:cs typeface="Arial"/>
              </a:rPr>
              <a:t>a</a:t>
            </a:r>
            <a:r>
              <a:rPr sz="1050" spc="-250" dirty="0" smtClean="0">
                <a:solidFill>
                  <a:srgbClr val="7C7C7C"/>
                </a:solidFill>
                <a:latin typeface="Arial"/>
                <a:cs typeface="Arial"/>
              </a:rPr>
              <a:t>i</a:t>
            </a:r>
            <a:r>
              <a:rPr sz="1050" spc="55" dirty="0" smtClean="0">
                <a:solidFill>
                  <a:srgbClr val="626262"/>
                </a:solidFill>
                <a:latin typeface="Arial"/>
                <a:cs typeface="Arial"/>
              </a:rPr>
              <a:t>ns</a:t>
            </a:r>
            <a:r>
              <a:rPr sz="1050" spc="-11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350" spc="85" dirty="0" smtClean="0">
                <a:solidFill>
                  <a:srgbClr val="626262"/>
                </a:solidFill>
                <a:latin typeface="Times New Roman"/>
                <a:cs typeface="Times New Roman"/>
              </a:rPr>
              <a:t>a</a:t>
            </a:r>
            <a:r>
              <a:rPr sz="1350" spc="-25" dirty="0" smtClean="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sz="1050" spc="30" dirty="0" smtClean="0">
                <a:solidFill>
                  <a:srgbClr val="4F4F4F"/>
                </a:solidFill>
                <a:latin typeface="Arial"/>
                <a:cs typeface="Arial"/>
              </a:rPr>
              <a:t>base</a:t>
            </a:r>
            <a:r>
              <a:rPr sz="1050" spc="-5" dirty="0" smtClean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050" spc="25" dirty="0" smtClean="0">
                <a:solidFill>
                  <a:srgbClr val="626262"/>
                </a:solidFill>
                <a:latin typeface="Arial"/>
                <a:cs typeface="Arial"/>
              </a:rPr>
              <a:t>address</a:t>
            </a:r>
            <a:r>
              <a:rPr sz="1050" spc="7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050" spc="10" dirty="0" smtClean="0">
                <a:solidFill>
                  <a:srgbClr val="626262"/>
                </a:solidFill>
                <a:latin typeface="Arial"/>
                <a:cs typeface="Arial"/>
              </a:rPr>
              <a:t>that</a:t>
            </a:r>
            <a:r>
              <a:rPr sz="1050" spc="8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050" spc="55" dirty="0" smtClean="0">
                <a:solidFill>
                  <a:srgbClr val="4F4F4F"/>
                </a:solidFill>
                <a:latin typeface="Arial"/>
                <a:cs typeface="Arial"/>
              </a:rPr>
              <a:t>is</a:t>
            </a:r>
            <a:r>
              <a:rPr sz="1050" spc="-50" dirty="0" smtClean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050" spc="20" dirty="0" smtClean="0">
                <a:solidFill>
                  <a:srgbClr val="4F4F4F"/>
                </a:solidFill>
                <a:latin typeface="Arial"/>
                <a:cs typeface="Arial"/>
              </a:rPr>
              <a:t>24</a:t>
            </a:r>
            <a:r>
              <a:rPr sz="1050" spc="75" dirty="0" smtClean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050" spc="-40" dirty="0" smtClean="0">
                <a:solidFill>
                  <a:srgbClr val="4F4F4F"/>
                </a:solidFill>
                <a:latin typeface="Arial"/>
                <a:cs typeface="Arial"/>
              </a:rPr>
              <a:t>bJts</a:t>
            </a:r>
            <a:r>
              <a:rPr sz="1050" spc="-70" dirty="0" smtClean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050" spc="55" dirty="0" smtClean="0">
                <a:solidFill>
                  <a:srgbClr val="626262"/>
                </a:solidFill>
                <a:latin typeface="Arial"/>
                <a:cs typeface="Arial"/>
              </a:rPr>
              <a:t>and</a:t>
            </a:r>
            <a:r>
              <a:rPr sz="1050" spc="-2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350" spc="85" dirty="0" smtClean="0">
                <a:solidFill>
                  <a:srgbClr val="626262"/>
                </a:solidFill>
                <a:latin typeface="Times New Roman"/>
                <a:cs typeface="Times New Roman"/>
              </a:rPr>
              <a:t>a</a:t>
            </a:r>
            <a:r>
              <a:rPr sz="1350" spc="-60" dirty="0" smtClean="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sz="1050" spc="20" dirty="0" smtClean="0">
                <a:solidFill>
                  <a:srgbClr val="626262"/>
                </a:solidFill>
                <a:latin typeface="Arial"/>
                <a:cs typeface="Arial"/>
              </a:rPr>
              <a:t>limit</a:t>
            </a:r>
            <a:r>
              <a:rPr sz="1050" spc="1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050" spc="0" dirty="0" smtClean="0">
                <a:solidFill>
                  <a:srgbClr val="4F4F4F"/>
                </a:solidFill>
                <a:latin typeface="Arial"/>
                <a:cs typeface="Arial"/>
              </a:rPr>
              <a:t>that</a:t>
            </a:r>
            <a:r>
              <a:rPr sz="1050" spc="35" dirty="0" smtClean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050" spc="5" dirty="0" smtClean="0">
                <a:solidFill>
                  <a:srgbClr val="7C7C7C"/>
                </a:solidFill>
                <a:latin typeface="Arial"/>
                <a:cs typeface="Arial"/>
              </a:rPr>
              <a:t>i</a:t>
            </a:r>
            <a:r>
              <a:rPr sz="1050" spc="45" dirty="0" smtClean="0">
                <a:solidFill>
                  <a:srgbClr val="626262"/>
                </a:solidFill>
                <a:latin typeface="Arial"/>
                <a:cs typeface="Arial"/>
              </a:rPr>
              <a:t>s</a:t>
            </a:r>
            <a:r>
              <a:rPr sz="1050" spc="3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050" spc="15" dirty="0" smtClean="0">
                <a:solidFill>
                  <a:srgbClr val="4F4F4F"/>
                </a:solidFill>
                <a:latin typeface="Arial"/>
                <a:cs typeface="Arial"/>
              </a:rPr>
              <a:t>16·bit</a:t>
            </a:r>
            <a:r>
              <a:rPr sz="1050" spc="-15" dirty="0" smtClean="0">
                <a:solidFill>
                  <a:srgbClr val="4F4F4F"/>
                </a:solidFill>
                <a:latin typeface="Arial"/>
                <a:cs typeface="Arial"/>
              </a:rPr>
              <a:t>s</a:t>
            </a:r>
            <a:r>
              <a:rPr sz="1050" spc="300" dirty="0" smtClean="0">
                <a:solidFill>
                  <a:srgbClr val="7C7C7C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 marL="405765" indent="-196850">
              <a:lnSpc>
                <a:spcPts val="1265"/>
              </a:lnSpc>
              <a:buClr>
                <a:srgbClr val="4F4F4F"/>
              </a:buClr>
              <a:buFont typeface="Arial"/>
              <a:buAutoNum type="arabicPeriod" startAt="2"/>
              <a:tabLst>
                <a:tab pos="405765" algn="l"/>
              </a:tabLst>
            </a:pPr>
            <a:r>
              <a:rPr sz="1050" spc="40" dirty="0" smtClean="0">
                <a:solidFill>
                  <a:srgbClr val="626262"/>
                </a:solidFill>
                <a:latin typeface="Arial"/>
                <a:cs typeface="Arial"/>
              </a:rPr>
              <a:t>The</a:t>
            </a:r>
            <a:r>
              <a:rPr sz="1050" spc="-8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050" spc="10" dirty="0" smtClean="0">
                <a:solidFill>
                  <a:srgbClr val="4F4F4F"/>
                </a:solidFill>
                <a:latin typeface="Arial"/>
                <a:cs typeface="Arial"/>
              </a:rPr>
              <a:t>80386180486/Pentlum/Pentium </a:t>
            </a:r>
            <a:r>
              <a:rPr sz="1050" spc="5" dirty="0" smtClean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050" spc="55" dirty="0" smtClean="0">
                <a:solidFill>
                  <a:srgbClr val="626262"/>
                </a:solidFill>
                <a:latin typeface="Arial"/>
                <a:cs typeface="Arial"/>
              </a:rPr>
              <a:t>Pro</a:t>
            </a:r>
            <a:r>
              <a:rPr sz="1050" spc="-14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200" spc="-35" dirty="0" smtClean="0">
                <a:solidFill>
                  <a:srgbClr val="626262"/>
                </a:solidFill>
                <a:latin typeface="Arial"/>
                <a:cs typeface="Arial"/>
              </a:rPr>
              <a:t>contain</a:t>
            </a:r>
            <a:r>
              <a:rPr sz="1200" spc="-1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050" spc="35" dirty="0" smtClean="0">
                <a:solidFill>
                  <a:srgbClr val="626262"/>
                </a:solidFill>
                <a:latin typeface="Arial"/>
                <a:cs typeface="Arial"/>
              </a:rPr>
              <a:t>a</a:t>
            </a:r>
            <a:r>
              <a:rPr sz="1050" spc="-1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050" spc="45" dirty="0" smtClean="0">
                <a:solidFill>
                  <a:srgbClr val="626262"/>
                </a:solidFill>
                <a:latin typeface="Arial"/>
                <a:cs typeface="Arial"/>
              </a:rPr>
              <a:t>base</a:t>
            </a:r>
            <a:r>
              <a:rPr sz="1050" spc="-1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050" spc="30" dirty="0" smtClean="0">
                <a:solidFill>
                  <a:srgbClr val="626262"/>
                </a:solidFill>
                <a:latin typeface="Arial"/>
                <a:cs typeface="Arial"/>
              </a:rPr>
              <a:t>address </a:t>
            </a:r>
            <a:r>
              <a:rPr sz="1050" spc="10" dirty="0" smtClean="0">
                <a:solidFill>
                  <a:srgbClr val="626262"/>
                </a:solidFill>
                <a:latin typeface="Arial"/>
                <a:cs typeface="Arial"/>
              </a:rPr>
              <a:t>that</a:t>
            </a:r>
            <a:r>
              <a:rPr sz="1050" spc="8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26262"/>
                </a:solidFill>
                <a:latin typeface="Arial"/>
                <a:cs typeface="Arial"/>
              </a:rPr>
              <a:t>is</a:t>
            </a:r>
            <a:r>
              <a:rPr sz="1200" spc="-12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050" spc="30" dirty="0" smtClean="0">
                <a:solidFill>
                  <a:srgbClr val="626262"/>
                </a:solidFill>
                <a:latin typeface="Arial"/>
                <a:cs typeface="Arial"/>
              </a:rPr>
              <a:t>32-bits</a:t>
            </a:r>
            <a:r>
              <a:rPr sz="1050" spc="1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050" spc="55" dirty="0" smtClean="0">
                <a:solidFill>
                  <a:srgbClr val="626262"/>
                </a:solidFill>
                <a:latin typeface="Arial"/>
                <a:cs typeface="Arial"/>
              </a:rPr>
              <a:t>and</a:t>
            </a:r>
            <a:r>
              <a:rPr sz="1050" spc="-2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050" spc="75" dirty="0" smtClean="0">
                <a:solidFill>
                  <a:srgbClr val="626262"/>
                </a:solidFill>
                <a:latin typeface="Arial"/>
                <a:cs typeface="Arial"/>
              </a:rPr>
              <a:t>a</a:t>
            </a:r>
            <a:r>
              <a:rPr sz="1050" spc="-2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200" spc="-95" dirty="0" smtClean="0">
                <a:solidFill>
                  <a:srgbClr val="626262"/>
                </a:solidFill>
                <a:latin typeface="Arial"/>
                <a:cs typeface="Arial"/>
              </a:rPr>
              <a:t>h</a:t>
            </a:r>
            <a:r>
              <a:rPr sz="1200" spc="-210" dirty="0" smtClean="0">
                <a:solidFill>
                  <a:srgbClr val="626262"/>
                </a:solidFill>
                <a:latin typeface="Arial"/>
                <a:cs typeface="Arial"/>
              </a:rPr>
              <a:t>m</a:t>
            </a:r>
            <a:r>
              <a:rPr sz="1200" spc="-114" dirty="0" smtClean="0">
                <a:solidFill>
                  <a:srgbClr val="7C7C7C"/>
                </a:solidFill>
                <a:latin typeface="Arial"/>
                <a:cs typeface="Arial"/>
              </a:rPr>
              <a:t>r</a:t>
            </a:r>
            <a:r>
              <a:rPr sz="1200" spc="-30" dirty="0" smtClean="0">
                <a:solidFill>
                  <a:srgbClr val="4F4F4F"/>
                </a:solidFill>
                <a:latin typeface="Arial"/>
                <a:cs typeface="Arial"/>
              </a:rPr>
              <a:t>t</a:t>
            </a:r>
            <a:r>
              <a:rPr sz="1200" spc="-35" dirty="0" smtClean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050" spc="10" dirty="0" smtClean="0">
                <a:solidFill>
                  <a:srgbClr val="626262"/>
                </a:solidFill>
                <a:latin typeface="Arial"/>
                <a:cs typeface="Arial"/>
              </a:rPr>
              <a:t>that</a:t>
            </a:r>
            <a:r>
              <a:rPr sz="1050" spc="8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626262"/>
                </a:solidFill>
                <a:latin typeface="Arial"/>
                <a:cs typeface="Arial"/>
              </a:rPr>
              <a:t>is</a:t>
            </a:r>
            <a:r>
              <a:rPr sz="1200" spc="-12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200" spc="-90" dirty="0" smtClean="0">
                <a:solidFill>
                  <a:srgbClr val="4F4F4F"/>
                </a:solidFill>
                <a:latin typeface="Arial"/>
                <a:cs typeface="Arial"/>
              </a:rPr>
              <a:t>20..</a:t>
            </a:r>
            <a:r>
              <a:rPr sz="1200" spc="-280" dirty="0" smtClean="0">
                <a:solidFill>
                  <a:srgbClr val="4F4F4F"/>
                </a:solidFill>
                <a:latin typeface="Arial"/>
                <a:cs typeface="Arial"/>
              </a:rPr>
              <a:t>b</a:t>
            </a:r>
            <a:r>
              <a:rPr sz="1200" spc="-165" dirty="0" smtClean="0">
                <a:solidFill>
                  <a:srgbClr val="7C7C7C"/>
                </a:solidFill>
                <a:latin typeface="Arial"/>
                <a:cs typeface="Arial"/>
              </a:rPr>
              <a:t>l</a:t>
            </a:r>
            <a:r>
              <a:rPr sz="1200" spc="-30" dirty="0" smtClean="0">
                <a:solidFill>
                  <a:srgbClr val="4F4F4F"/>
                </a:solidFill>
                <a:latin typeface="Arial"/>
                <a:cs typeface="Arial"/>
              </a:rPr>
              <a:t>t</a:t>
            </a:r>
            <a:r>
              <a:rPr sz="1200" spc="-20" dirty="0" smtClean="0">
                <a:solidFill>
                  <a:srgbClr val="4F4F4F"/>
                </a:solidFill>
                <a:latin typeface="Arial"/>
                <a:cs typeface="Arial"/>
              </a:rPr>
              <a:t>s</a:t>
            </a:r>
            <a:r>
              <a:rPr sz="1200" spc="355" dirty="0" smtClean="0">
                <a:solidFill>
                  <a:srgbClr val="959595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204470">
              <a:lnSpc>
                <a:spcPts val="1295"/>
              </a:lnSpc>
            </a:pPr>
            <a:r>
              <a:rPr sz="1200" spc="-25" dirty="0" smtClean="0">
                <a:solidFill>
                  <a:srgbClr val="4F4F4F"/>
                </a:solidFill>
                <a:latin typeface="Arial"/>
                <a:cs typeface="Arial"/>
              </a:rPr>
              <a:t>4</a:t>
            </a:r>
            <a:r>
              <a:rPr sz="1200" spc="355" dirty="0" smtClean="0">
                <a:solidFill>
                  <a:srgbClr val="A3A3A3"/>
                </a:solidFill>
                <a:latin typeface="Arial"/>
                <a:cs typeface="Arial"/>
              </a:rPr>
              <a:t>.</a:t>
            </a:r>
            <a:r>
              <a:rPr sz="1200" spc="-90" dirty="0" smtClean="0">
                <a:solidFill>
                  <a:srgbClr val="A3A3A3"/>
                </a:solidFill>
                <a:latin typeface="Arial"/>
                <a:cs typeface="Arial"/>
              </a:rPr>
              <a:t> </a:t>
            </a:r>
            <a:r>
              <a:rPr sz="1050" spc="30" dirty="0" smtClean="0">
                <a:solidFill>
                  <a:srgbClr val="626262"/>
                </a:solidFill>
                <a:latin typeface="Arial"/>
                <a:cs typeface="Arial"/>
              </a:rPr>
              <a:t>The</a:t>
            </a:r>
            <a:r>
              <a:rPr sz="1050" spc="2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200" spc="-50" dirty="0" smtClean="0">
                <a:solidFill>
                  <a:srgbClr val="626262"/>
                </a:solidFill>
                <a:latin typeface="Arial"/>
                <a:cs typeface="Arial"/>
              </a:rPr>
              <a:t>access</a:t>
            </a:r>
            <a:r>
              <a:rPr sz="1200" spc="4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200" spc="-50" dirty="0" smtClean="0">
                <a:solidFill>
                  <a:srgbClr val="626262"/>
                </a:solidFill>
                <a:latin typeface="Arial"/>
                <a:cs typeface="Arial"/>
              </a:rPr>
              <a:t>nghts</a:t>
            </a:r>
            <a:r>
              <a:rPr sz="1200" spc="-4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200" spc="-50" dirty="0" smtClean="0">
                <a:solidFill>
                  <a:srgbClr val="626262"/>
                </a:solidFill>
                <a:latin typeface="Arial"/>
                <a:cs typeface="Arial"/>
              </a:rPr>
              <a:t>are  </a:t>
            </a:r>
            <a:r>
              <a:rPr sz="1200" spc="-14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200" spc="400" dirty="0" smtClean="0">
                <a:solidFill>
                  <a:srgbClr val="626262"/>
                </a:solidFill>
                <a:latin typeface="Arial"/>
                <a:cs typeface="Arial"/>
              </a:rPr>
              <a:t>b</a:t>
            </a:r>
            <a:r>
              <a:rPr sz="1200" spc="-385" dirty="0" smtClean="0">
                <a:solidFill>
                  <a:srgbClr val="7C7C7C"/>
                </a:solidFill>
                <a:latin typeface="Arial"/>
                <a:cs typeface="Arial"/>
              </a:rPr>
              <a:t>e</a:t>
            </a:r>
            <a:r>
              <a:rPr sz="1200" spc="-40" dirty="0" smtClean="0">
                <a:solidFill>
                  <a:srgbClr val="626262"/>
                </a:solidFill>
                <a:latin typeface="Arial"/>
                <a:cs typeface="Arial"/>
              </a:rPr>
              <a:t>ts</a:t>
            </a:r>
            <a:r>
              <a:rPr sz="1200" spc="-5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050" spc="60" dirty="0" smtClean="0">
                <a:solidFill>
                  <a:srgbClr val="626262"/>
                </a:solidFill>
                <a:latin typeface="Arial"/>
                <a:cs typeface="Arial"/>
              </a:rPr>
              <a:t>in</a:t>
            </a:r>
            <a:r>
              <a:rPr sz="1050" spc="-8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200" spc="-45" dirty="0" smtClean="0">
                <a:solidFill>
                  <a:srgbClr val="4F4F4F"/>
                </a:solidFill>
                <a:latin typeface="Arial"/>
                <a:cs typeface="Arial"/>
              </a:rPr>
              <a:t>the</a:t>
            </a:r>
            <a:r>
              <a:rPr sz="1200" spc="-15" dirty="0" smtClean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200" spc="-40" dirty="0" smtClean="0">
                <a:solidFill>
                  <a:srgbClr val="4F4F4F"/>
                </a:solidFill>
                <a:latin typeface="Arial"/>
                <a:cs typeface="Arial"/>
              </a:rPr>
              <a:t>80286</a:t>
            </a:r>
            <a:r>
              <a:rPr sz="1200" spc="-50" dirty="0" smtClean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050" spc="55" dirty="0" smtClean="0">
                <a:solidFill>
                  <a:srgbClr val="626262"/>
                </a:solidFill>
                <a:latin typeface="Arial"/>
                <a:cs typeface="Arial"/>
              </a:rPr>
              <a:t>and</a:t>
            </a:r>
            <a:r>
              <a:rPr sz="1050" spc="4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200" spc="-55" dirty="0" smtClean="0">
                <a:solidFill>
                  <a:srgbClr val="626262"/>
                </a:solidFill>
                <a:latin typeface="Arial"/>
                <a:cs typeface="Arial"/>
              </a:rPr>
              <a:t>12-btts</a:t>
            </a:r>
            <a:r>
              <a:rPr sz="1200" spc="-7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050" spc="60" dirty="0" smtClean="0">
                <a:solidFill>
                  <a:srgbClr val="626262"/>
                </a:solidFill>
                <a:latin typeface="Arial"/>
                <a:cs typeface="Arial"/>
              </a:rPr>
              <a:t>in</a:t>
            </a:r>
            <a:r>
              <a:rPr sz="1050" spc="-8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200" spc="-45" dirty="0" smtClean="0">
                <a:solidFill>
                  <a:srgbClr val="4F4F4F"/>
                </a:solidFill>
                <a:latin typeface="Arial"/>
                <a:cs typeface="Arial"/>
              </a:rPr>
              <a:t>the</a:t>
            </a:r>
            <a:r>
              <a:rPr sz="1200" spc="-15" dirty="0" smtClean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1200" spc="-65" dirty="0" smtClean="0">
                <a:solidFill>
                  <a:srgbClr val="626262"/>
                </a:solidFill>
                <a:latin typeface="Arial"/>
                <a:cs typeface="Arial"/>
              </a:rPr>
              <a:t>80386180486/Pentlum-Core2</a:t>
            </a:r>
            <a:r>
              <a:rPr sz="1200" spc="-4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1200" spc="254" dirty="0" smtClean="0">
                <a:solidFill>
                  <a:srgbClr val="959595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65124" y="6299200"/>
            <a:ext cx="39947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232323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32323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0437" y="6453178"/>
            <a:ext cx="23533" cy="160532"/>
          </a:xfrm>
          <a:custGeom>
            <a:avLst/>
            <a:gdLst/>
            <a:ahLst/>
            <a:cxnLst/>
            <a:rect l="l" t="t" r="r" b="b"/>
            <a:pathLst>
              <a:path w="23533" h="160532">
                <a:moveTo>
                  <a:pt x="0" y="0"/>
                </a:moveTo>
                <a:lnTo>
                  <a:pt x="23533" y="0"/>
                </a:lnTo>
                <a:lnTo>
                  <a:pt x="23533" y="160532"/>
                </a:lnTo>
                <a:lnTo>
                  <a:pt x="0" y="160532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24460" y="6240526"/>
            <a:ext cx="3694429" cy="592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9950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9950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F4F4F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endParaRPr sz="8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46836" y="6427215"/>
            <a:ext cx="369062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232323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46836" y="6695185"/>
            <a:ext cx="70231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9728" y="6453885"/>
            <a:ext cx="657860" cy="404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950" dirty="0" smtClean="0">
                <a:solidFill>
                  <a:srgbClr val="D1D1D1"/>
                </a:solidFill>
                <a:latin typeface="Arial"/>
                <a:cs typeface="Arial"/>
              </a:rPr>
              <a:t>PEARSON</a:t>
            </a:r>
            <a:endParaRPr sz="9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73115" y="6603745"/>
            <a:ext cx="15748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50</a:t>
            </a:r>
            <a:endParaRPr sz="8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12611" y="6599173"/>
            <a:ext cx="306768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0" dirty="0" smtClean="0">
                <a:solidFill>
                  <a:srgbClr val="010101"/>
                </a:solidFill>
                <a:latin typeface="Arial"/>
                <a:cs typeface="Arial"/>
              </a:rPr>
              <a:t>•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All</a:t>
            </a:r>
            <a:r>
              <a:rPr sz="850" spc="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714500" y="1152144"/>
          <a:ext cx="1803654" cy="17419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9364"/>
              </a:tblGrid>
              <a:tr h="288035"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3F3F3F"/>
                      </a:solidFill>
                      <a:prstDash val="solid"/>
                    </a:lnL>
                    <a:lnR w="22860">
                      <a:solidFill>
                        <a:srgbClr val="3F3F3F"/>
                      </a:solidFill>
                      <a:prstDash val="solid"/>
                    </a:lnR>
                    <a:lnT w="18288">
                      <a:solidFill>
                        <a:srgbClr val="3B3B3B"/>
                      </a:solidFill>
                      <a:prstDash val="solid"/>
                    </a:lnT>
                    <a:lnB w="27432">
                      <a:solidFill>
                        <a:srgbClr val="4B4B4B"/>
                      </a:solidFill>
                      <a:prstDash val="soli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3F3F3F"/>
                      </a:solidFill>
                      <a:prstDash val="solid"/>
                    </a:lnL>
                    <a:lnR w="22860">
                      <a:solidFill>
                        <a:srgbClr val="3F3F3F"/>
                      </a:solidFill>
                      <a:prstDash val="solid"/>
                    </a:lnR>
                    <a:lnT w="27432">
                      <a:solidFill>
                        <a:srgbClr val="4B4B4B"/>
                      </a:solidFill>
                      <a:prstDash val="solid"/>
                    </a:lnT>
                    <a:lnB w="22860">
                      <a:solidFill>
                        <a:srgbClr val="484848"/>
                      </a:solidFill>
                      <a:prstDash val="soli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3F3F3F"/>
                      </a:solidFill>
                      <a:prstDash val="solid"/>
                    </a:lnL>
                    <a:lnR w="22860">
                      <a:solidFill>
                        <a:srgbClr val="3F3F3F"/>
                      </a:solidFill>
                      <a:prstDash val="solid"/>
                    </a:lnR>
                    <a:lnT w="22860">
                      <a:solidFill>
                        <a:srgbClr val="484848"/>
                      </a:solidFill>
                      <a:prstDash val="solid"/>
                    </a:lnT>
                    <a:lnB w="27432">
                      <a:solidFill>
                        <a:srgbClr val="4F4F4F"/>
                      </a:solidFill>
                      <a:prstDash val="solid"/>
                    </a:lnB>
                  </a:tcPr>
                </a:tc>
              </a:tr>
              <a:tr h="290322"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3F3F3F"/>
                      </a:solidFill>
                      <a:prstDash val="solid"/>
                    </a:lnL>
                    <a:lnR w="22860">
                      <a:solidFill>
                        <a:srgbClr val="3F3F3F"/>
                      </a:solidFill>
                      <a:prstDash val="solid"/>
                    </a:lnR>
                    <a:lnT w="27432">
                      <a:solidFill>
                        <a:srgbClr val="4F4F4F"/>
                      </a:solidFill>
                      <a:prstDash val="solid"/>
                    </a:lnT>
                    <a:lnB w="22860">
                      <a:solidFill>
                        <a:srgbClr val="3F3F3F"/>
                      </a:solidFill>
                      <a:prstDash val="soli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3F3F3F"/>
                      </a:solidFill>
                      <a:prstDash val="solid"/>
                    </a:lnL>
                    <a:lnR w="22860">
                      <a:solidFill>
                        <a:srgbClr val="3F3F3F"/>
                      </a:solidFill>
                      <a:prstDash val="solid"/>
                    </a:lnR>
                    <a:lnT w="22860">
                      <a:solidFill>
                        <a:srgbClr val="3F3F3F"/>
                      </a:solidFill>
                      <a:prstDash val="solid"/>
                    </a:lnT>
                    <a:lnB w="18288">
                      <a:solidFill>
                        <a:srgbClr val="3B3B3B"/>
                      </a:solidFill>
                      <a:prstDash val="soli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3F3F3F"/>
                      </a:solidFill>
                      <a:prstDash val="solid"/>
                    </a:lnL>
                    <a:lnR w="22860">
                      <a:solidFill>
                        <a:srgbClr val="3F3F3F"/>
                      </a:solidFill>
                      <a:prstDash val="solid"/>
                    </a:lnR>
                    <a:lnT w="18288">
                      <a:solidFill>
                        <a:srgbClr val="3B3B3B"/>
                      </a:solidFill>
                      <a:prstDash val="solid"/>
                    </a:lnT>
                    <a:lnB w="22860">
                      <a:solidFill>
                        <a:srgbClr val="3F3F3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874770" y="1159002"/>
          <a:ext cx="3883914" cy="17579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0753"/>
                <a:gridCol w="1444752"/>
                <a:gridCol w="948690"/>
              </a:tblGrid>
              <a:tr h="301751">
                <a:tc>
                  <a:txBody>
                    <a:bodyPr/>
                    <a:lstStyle/>
                    <a:p>
                      <a:pPr marL="290195">
                        <a:lnSpc>
                          <a:spcPct val="100000"/>
                        </a:lnSpc>
                      </a:pPr>
                      <a:r>
                        <a:rPr sz="1050" dirty="0" smtClean="0">
                          <a:solidFill>
                            <a:srgbClr val="626262"/>
                          </a:solidFill>
                          <a:latin typeface="Arial"/>
                          <a:cs typeface="Arial"/>
                        </a:rPr>
                        <a:t>Base</a:t>
                      </a:r>
                      <a:r>
                        <a:rPr sz="1050" spc="-95" dirty="0" smtClean="0">
                          <a:solidFill>
                            <a:srgbClr val="6262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626262"/>
                          </a:solidFill>
                          <a:latin typeface="Arial"/>
                          <a:cs typeface="Arial"/>
                        </a:rPr>
                        <a:t>address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3F3F3F"/>
                      </a:solidFill>
                      <a:prstDash val="solid"/>
                    </a:lnL>
                    <a:lnR w="22860">
                      <a:solidFill>
                        <a:srgbClr val="3B3B3B"/>
                      </a:solidFill>
                      <a:prstDash val="solid"/>
                    </a:lnR>
                    <a:lnB w="27432">
                      <a:solidFill>
                        <a:srgbClr val="4848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</a:pPr>
                      <a:r>
                        <a:rPr sz="1050" dirty="0" smtClean="0">
                          <a:solidFill>
                            <a:srgbClr val="626262"/>
                          </a:solidFill>
                          <a:latin typeface="Arial"/>
                          <a:cs typeface="Arial"/>
                        </a:rPr>
                        <a:t>Llm•t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3B3B3B"/>
                      </a:solidFill>
                      <a:prstDash val="solid"/>
                    </a:lnL>
                    <a:lnR w="22860">
                      <a:solidFill>
                        <a:srgbClr val="444444"/>
                      </a:solidFill>
                      <a:prstDash val="solid"/>
                    </a:lnR>
                    <a:lnB w="27432">
                      <a:solidFill>
                        <a:srgbClr val="4848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6379">
                        <a:lnSpc>
                          <a:spcPct val="100000"/>
                        </a:lnSpc>
                      </a:pPr>
                      <a:r>
                        <a:rPr sz="1050" dirty="0" smtClean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Aocess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444444"/>
                      </a:solidFill>
                      <a:prstDash val="solid"/>
                    </a:lnL>
                    <a:lnR w="18288">
                      <a:solidFill>
                        <a:srgbClr val="383838"/>
                      </a:solidFill>
                      <a:prstDash val="solid"/>
                    </a:lnR>
                    <a:lnB w="27432">
                      <a:solidFill>
                        <a:srgbClr val="484848"/>
                      </a:solidFill>
                      <a:prstDash val="solid"/>
                    </a:lnB>
                  </a:tcPr>
                </a:tc>
              </a:tr>
              <a:tr h="290322"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3F3F3F"/>
                      </a:solidFill>
                      <a:prstDash val="solid"/>
                    </a:lnL>
                    <a:lnR w="22860">
                      <a:solidFill>
                        <a:srgbClr val="3B3B3B"/>
                      </a:solidFill>
                      <a:prstDash val="solid"/>
                    </a:lnR>
                    <a:lnT w="27432">
                      <a:solidFill>
                        <a:srgbClr val="484848"/>
                      </a:solidFill>
                      <a:prstDash val="solid"/>
                    </a:lnT>
                    <a:lnB w="22860">
                      <a:solidFill>
                        <a:srgbClr val="3F3F3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3B3B3B"/>
                      </a:solidFill>
                      <a:prstDash val="solid"/>
                    </a:lnL>
                    <a:lnR w="22860">
                      <a:solidFill>
                        <a:srgbClr val="444444"/>
                      </a:solidFill>
                      <a:prstDash val="solid"/>
                    </a:lnR>
                    <a:lnT w="27432">
                      <a:solidFill>
                        <a:srgbClr val="484848"/>
                      </a:solidFill>
                      <a:prstDash val="solid"/>
                    </a:lnT>
                    <a:lnB w="22860">
                      <a:solidFill>
                        <a:srgbClr val="3F3F3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444444"/>
                      </a:solidFill>
                      <a:prstDash val="solid"/>
                    </a:lnL>
                    <a:lnR w="18288">
                      <a:solidFill>
                        <a:srgbClr val="383838"/>
                      </a:solidFill>
                      <a:prstDash val="solid"/>
                    </a:lnR>
                    <a:lnT w="27432">
                      <a:solidFill>
                        <a:srgbClr val="484848"/>
                      </a:solidFill>
                      <a:prstDash val="solid"/>
                    </a:lnT>
                    <a:lnB w="22860">
                      <a:solidFill>
                        <a:srgbClr val="3F3F3F"/>
                      </a:solidFill>
                      <a:prstDash val="soli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3F3F3F"/>
                      </a:solidFill>
                      <a:prstDash val="solid"/>
                    </a:lnL>
                    <a:lnR w="22860">
                      <a:solidFill>
                        <a:srgbClr val="3B3B3B"/>
                      </a:solidFill>
                      <a:prstDash val="solid"/>
                    </a:lnR>
                    <a:lnT w="22860">
                      <a:solidFill>
                        <a:srgbClr val="3F3F3F"/>
                      </a:solidFill>
                      <a:prstDash val="solid"/>
                    </a:lnT>
                    <a:lnB w="27432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3B3B3B"/>
                      </a:solidFill>
                      <a:prstDash val="solid"/>
                    </a:lnL>
                    <a:lnR w="22860">
                      <a:solidFill>
                        <a:srgbClr val="444444"/>
                      </a:solidFill>
                      <a:prstDash val="solid"/>
                    </a:lnR>
                    <a:lnT w="22860">
                      <a:solidFill>
                        <a:srgbClr val="3F3F3F"/>
                      </a:solidFill>
                      <a:prstDash val="solid"/>
                    </a:lnT>
                    <a:lnB w="27432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444444"/>
                      </a:solidFill>
                      <a:prstDash val="solid"/>
                    </a:lnL>
                    <a:lnR w="18288">
                      <a:solidFill>
                        <a:srgbClr val="383838"/>
                      </a:solidFill>
                      <a:prstDash val="solid"/>
                    </a:lnR>
                    <a:lnT w="22860">
                      <a:solidFill>
                        <a:srgbClr val="3F3F3F"/>
                      </a:solidFill>
                      <a:prstDash val="solid"/>
                    </a:lnT>
                    <a:lnB w="27432">
                      <a:solidFill>
                        <a:srgbClr val="4B4B4B"/>
                      </a:solidFill>
                      <a:prstDash val="soli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3F3F3F"/>
                      </a:solidFill>
                      <a:prstDash val="solid"/>
                    </a:lnL>
                    <a:lnR w="22860">
                      <a:solidFill>
                        <a:srgbClr val="3B3B3B"/>
                      </a:solidFill>
                      <a:prstDash val="solid"/>
                    </a:lnR>
                    <a:lnT w="27432">
                      <a:solidFill>
                        <a:srgbClr val="4B4B4B"/>
                      </a:solidFill>
                      <a:prstDash val="solid"/>
                    </a:lnT>
                    <a:lnB w="22860">
                      <a:solidFill>
                        <a:srgbClr val="444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3B3B3B"/>
                      </a:solidFill>
                      <a:prstDash val="solid"/>
                    </a:lnL>
                    <a:lnR w="22860">
                      <a:solidFill>
                        <a:srgbClr val="444444"/>
                      </a:solidFill>
                      <a:prstDash val="solid"/>
                    </a:lnR>
                    <a:lnT w="27432">
                      <a:solidFill>
                        <a:srgbClr val="4B4B4B"/>
                      </a:solidFill>
                      <a:prstDash val="solid"/>
                    </a:lnT>
                    <a:lnB w="22860">
                      <a:solidFill>
                        <a:srgbClr val="444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444444"/>
                      </a:solidFill>
                      <a:prstDash val="solid"/>
                    </a:lnL>
                    <a:lnR w="18288">
                      <a:solidFill>
                        <a:srgbClr val="383838"/>
                      </a:solidFill>
                      <a:prstDash val="solid"/>
                    </a:lnR>
                    <a:lnT w="27432">
                      <a:solidFill>
                        <a:srgbClr val="4B4B4B"/>
                      </a:solidFill>
                      <a:prstDash val="solid"/>
                    </a:lnT>
                    <a:lnB w="22860">
                      <a:solidFill>
                        <a:srgbClr val="444444"/>
                      </a:solidFill>
                      <a:prstDash val="soli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3F3F3F"/>
                      </a:solidFill>
                      <a:prstDash val="solid"/>
                    </a:lnL>
                    <a:lnR w="22860">
                      <a:solidFill>
                        <a:srgbClr val="3B3B3B"/>
                      </a:solidFill>
                      <a:prstDash val="solid"/>
                    </a:lnR>
                    <a:lnT w="22860">
                      <a:solidFill>
                        <a:srgbClr val="444444"/>
                      </a:solidFill>
                      <a:prstDash val="solid"/>
                    </a:lnT>
                    <a:lnB w="18288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3B3B3B"/>
                      </a:solidFill>
                      <a:prstDash val="solid"/>
                    </a:lnL>
                    <a:lnR w="22860">
                      <a:solidFill>
                        <a:srgbClr val="444444"/>
                      </a:solidFill>
                      <a:prstDash val="solid"/>
                    </a:lnR>
                    <a:lnT w="22860">
                      <a:solidFill>
                        <a:srgbClr val="444444"/>
                      </a:solidFill>
                      <a:prstDash val="solid"/>
                    </a:lnT>
                    <a:lnB w="18288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444444"/>
                      </a:solidFill>
                      <a:prstDash val="solid"/>
                    </a:lnL>
                    <a:lnR w="18288">
                      <a:solidFill>
                        <a:srgbClr val="383838"/>
                      </a:solidFill>
                      <a:prstDash val="solid"/>
                    </a:lnR>
                    <a:lnT w="22860">
                      <a:solidFill>
                        <a:srgbClr val="444444"/>
                      </a:solidFill>
                      <a:prstDash val="solid"/>
                    </a:lnT>
                    <a:lnB w="18288">
                      <a:solidFill>
                        <a:srgbClr val="3B3B3B"/>
                      </a:solidFill>
                      <a:prstDash val="soli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3F3F3F"/>
                      </a:solidFill>
                      <a:prstDash val="solid"/>
                    </a:lnL>
                    <a:lnR w="22860">
                      <a:solidFill>
                        <a:srgbClr val="3B3B3B"/>
                      </a:solidFill>
                      <a:prstDash val="solid"/>
                    </a:lnR>
                    <a:lnT w="18288">
                      <a:solidFill>
                        <a:srgbClr val="3B3B3B"/>
                      </a:solidFill>
                      <a:prstDash val="solid"/>
                    </a:lnT>
                    <a:lnB w="22860">
                      <a:solidFill>
                        <a:srgbClr val="3F3F3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3B3B3B"/>
                      </a:solidFill>
                      <a:prstDash val="solid"/>
                    </a:lnL>
                    <a:lnR w="22860">
                      <a:solidFill>
                        <a:srgbClr val="444444"/>
                      </a:solidFill>
                      <a:prstDash val="solid"/>
                    </a:lnR>
                    <a:lnT w="18288">
                      <a:solidFill>
                        <a:srgbClr val="3B3B3B"/>
                      </a:solidFill>
                      <a:prstDash val="solid"/>
                    </a:lnT>
                    <a:lnB w="22860">
                      <a:solidFill>
                        <a:srgbClr val="3F3F3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444444"/>
                      </a:solidFill>
                      <a:prstDash val="solid"/>
                    </a:lnL>
                    <a:lnR w="18288">
                      <a:solidFill>
                        <a:srgbClr val="383838"/>
                      </a:solidFill>
                      <a:prstDash val="solid"/>
                    </a:lnR>
                    <a:lnT w="18288">
                      <a:solidFill>
                        <a:srgbClr val="3B3B3B"/>
                      </a:solidFill>
                      <a:prstDash val="solid"/>
                    </a:lnT>
                    <a:lnB w="22860">
                      <a:solidFill>
                        <a:srgbClr val="3F3F3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600440" cy="2435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Wh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w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p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aced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segm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ister,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rocessor acces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5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escriptor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rip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m-invisib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51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2787522"/>
            <a:ext cx="8399145" cy="29254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80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here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use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cess</a:t>
            </a:r>
            <a:r>
              <a:rPr sz="2800" spc="-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memory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20" dirty="0" smtClean="0">
                <a:latin typeface="Arial"/>
                <a:cs typeface="Arial"/>
              </a:rPr>
              <a:t>gm</a:t>
            </a:r>
            <a:r>
              <a:rPr sz="2800" spc="-15" dirty="0" smtClean="0">
                <a:latin typeface="Arial"/>
                <a:cs typeface="Arial"/>
              </a:rPr>
              <a:t>ent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til 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me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um</a:t>
            </a:r>
            <a:r>
              <a:rPr sz="2800" spc="-15" dirty="0" smtClean="0">
                <a:latin typeface="Arial"/>
                <a:cs typeface="Arial"/>
              </a:rPr>
              <a:t>ber</a:t>
            </a:r>
            <a:r>
              <a:rPr sz="2800" spc="3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ch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ws</a:t>
            </a:r>
            <a:r>
              <a:rPr sz="3200" spc="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5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ly access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ref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rring 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rip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25"/>
              </a:spcBef>
            </a:pPr>
            <a:endParaRPr sz="500"/>
          </a:p>
          <a:p>
            <a:pPr marL="469900">
              <a:lnSpc>
                <a:spcPts val="351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80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-15" dirty="0" smtClean="0">
                <a:latin typeface="Arial"/>
                <a:cs typeface="Arial"/>
              </a:rPr>
              <a:t>nce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950" spc="-95" dirty="0" smtClean="0">
                <a:latin typeface="Arial"/>
                <a:cs typeface="Arial"/>
              </a:rPr>
              <a:t>cache</a:t>
            </a:r>
            <a:endParaRPr sz="2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668385" cy="1947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GDTR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(</a:t>
            </a:r>
            <a:r>
              <a:rPr sz="3200" b="1" spc="0" dirty="0" smtClean="0">
                <a:latin typeface="Arial"/>
                <a:cs typeface="Arial"/>
              </a:rPr>
              <a:t>glo</a:t>
            </a:r>
            <a:r>
              <a:rPr sz="3200" b="1" spc="-15" dirty="0" smtClean="0">
                <a:latin typeface="Arial"/>
                <a:cs typeface="Arial"/>
              </a:rPr>
              <a:t>b</a:t>
            </a:r>
            <a:r>
              <a:rPr sz="3200" b="1" spc="0" dirty="0" smtClean="0">
                <a:latin typeface="Arial"/>
                <a:cs typeface="Arial"/>
              </a:rPr>
              <a:t>al</a:t>
            </a:r>
            <a:r>
              <a:rPr sz="3200" b="1" spc="-4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d</a:t>
            </a:r>
            <a:r>
              <a:rPr sz="3200" b="1" spc="-10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s</a:t>
            </a:r>
            <a:r>
              <a:rPr sz="3200" b="1" spc="-15" dirty="0" smtClean="0">
                <a:latin typeface="Arial"/>
                <a:cs typeface="Arial"/>
              </a:rPr>
              <a:t>c</a:t>
            </a:r>
            <a:r>
              <a:rPr sz="3200" b="1" spc="0" dirty="0" smtClean="0">
                <a:latin typeface="Arial"/>
                <a:cs typeface="Arial"/>
              </a:rPr>
              <a:t>riptor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tab</a:t>
            </a:r>
            <a:r>
              <a:rPr sz="3200" b="1" spc="-15" dirty="0" smtClean="0">
                <a:latin typeface="Arial"/>
                <a:cs typeface="Arial"/>
              </a:rPr>
              <a:t>l</a:t>
            </a:r>
            <a:r>
              <a:rPr sz="3200" b="1" spc="0" dirty="0" smtClean="0">
                <a:latin typeface="Arial"/>
                <a:cs typeface="Arial"/>
              </a:rPr>
              <a:t>e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reg</a:t>
            </a:r>
            <a:r>
              <a:rPr sz="3200" b="1" spc="-15" dirty="0" smtClean="0">
                <a:latin typeface="Arial"/>
                <a:cs typeface="Arial"/>
              </a:rPr>
              <a:t>i</a:t>
            </a:r>
            <a:r>
              <a:rPr sz="3200" b="1" spc="0" dirty="0" smtClean="0">
                <a:latin typeface="Arial"/>
                <a:cs typeface="Arial"/>
              </a:rPr>
              <a:t>st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) 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DTR </a:t>
            </a:r>
            <a:r>
              <a:rPr sz="3200" spc="-10" dirty="0" smtClean="0">
                <a:latin typeface="Arial"/>
                <a:cs typeface="Arial"/>
              </a:rPr>
              <a:t>(</a:t>
            </a:r>
            <a:r>
              <a:rPr sz="3200" b="1" spc="0" dirty="0" smtClean="0">
                <a:latin typeface="Arial"/>
                <a:cs typeface="Arial"/>
              </a:rPr>
              <a:t>interr</a:t>
            </a:r>
            <a:r>
              <a:rPr sz="3200" b="1" spc="5" dirty="0" smtClean="0">
                <a:latin typeface="Arial"/>
                <a:cs typeface="Arial"/>
              </a:rPr>
              <a:t>u</a:t>
            </a:r>
            <a:r>
              <a:rPr sz="3200" b="1" spc="0" dirty="0" smtClean="0">
                <a:latin typeface="Arial"/>
                <a:cs typeface="Arial"/>
              </a:rPr>
              <a:t>pt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descriptor</a:t>
            </a:r>
            <a:r>
              <a:rPr sz="3200" b="1" spc="-2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table regi</a:t>
            </a:r>
            <a:r>
              <a:rPr sz="3200" b="1" spc="-15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te</a:t>
            </a:r>
            <a:r>
              <a:rPr sz="3200" b="1" spc="-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)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rip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its li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it.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52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2299842"/>
            <a:ext cx="8509000" cy="3289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marR="12700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when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ot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ed,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 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global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ip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table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its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limit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are</a:t>
            </a:r>
            <a:r>
              <a:rPr sz="2800" spc="-10" dirty="0" smtClean="0">
                <a:latin typeface="Arial"/>
                <a:cs typeface="Arial"/>
              </a:rPr>
              <a:t> 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GDTR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48"/>
              </a:spcBef>
            </a:pPr>
            <a:endParaRPr sz="700"/>
          </a:p>
          <a:p>
            <a:pPr marL="355600" marR="575945" indent="-342900">
              <a:lnSpc>
                <a:spcPct val="100099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ocal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rip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select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from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rip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glo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-10" dirty="0" smtClean="0">
                <a:latin typeface="Arial"/>
                <a:cs typeface="Arial"/>
              </a:rPr>
              <a:t>crip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up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329"/>
              </a:lnSpc>
            </a:pPr>
            <a:r>
              <a:rPr sz="2800" spc="-15" dirty="0" smtClean="0">
                <a:latin typeface="Arial"/>
                <a:cs typeface="Arial"/>
              </a:rPr>
              <a:t>address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local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descriptor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able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7901305" cy="1459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access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cal </a:t>
            </a:r>
            <a:r>
              <a:rPr sz="3200" spc="-2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escrip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e,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LDTR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</a:t>
            </a:r>
            <a:r>
              <a:rPr sz="3200" b="1" spc="0" dirty="0" smtClean="0">
                <a:latin typeface="Arial"/>
                <a:cs typeface="Arial"/>
              </a:rPr>
              <a:t>lo</a:t>
            </a:r>
            <a:r>
              <a:rPr sz="3200" b="1" spc="-10" dirty="0" smtClean="0">
                <a:latin typeface="Arial"/>
                <a:cs typeface="Arial"/>
              </a:rPr>
              <a:t>c</a:t>
            </a:r>
            <a:r>
              <a:rPr sz="3200" b="1" spc="0" dirty="0" smtClean="0">
                <a:latin typeface="Arial"/>
                <a:cs typeface="Arial"/>
              </a:rPr>
              <a:t>al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de</a:t>
            </a:r>
            <a:r>
              <a:rPr sz="3200" b="1" spc="-15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criptor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table</a:t>
            </a:r>
            <a:r>
              <a:rPr sz="3200" b="1" spc="-4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regi</a:t>
            </a:r>
            <a:r>
              <a:rPr sz="3200" b="1" spc="-15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ter</a:t>
            </a:r>
            <a:r>
              <a:rPr sz="3200" spc="0" dirty="0" smtClean="0">
                <a:latin typeface="Arial"/>
                <a:cs typeface="Arial"/>
              </a:rPr>
              <a:t>)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lo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with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select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53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812163"/>
            <a:ext cx="8561705" cy="39325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marR="12700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ces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bal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crip</a:t>
            </a:r>
            <a:r>
              <a:rPr sz="2800" spc="-15" dirty="0" smtClean="0">
                <a:latin typeface="Arial"/>
                <a:cs typeface="Arial"/>
              </a:rPr>
              <a:t>tor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e,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&amp;</a:t>
            </a:r>
            <a:r>
              <a:rPr sz="2800" spc="-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ds</a:t>
            </a:r>
            <a:r>
              <a:rPr sz="2800" spc="-10" dirty="0" smtClean="0">
                <a:latin typeface="Arial"/>
                <a:cs typeface="Arial"/>
              </a:rPr>
              <a:t> l</a:t>
            </a:r>
            <a:r>
              <a:rPr sz="2800" spc="-15" dirty="0" smtClean="0">
                <a:latin typeface="Arial"/>
                <a:cs typeface="Arial"/>
              </a:rPr>
              <a:t>oca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ptor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ad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-10" dirty="0" smtClean="0">
                <a:latin typeface="Arial"/>
                <a:cs typeface="Arial"/>
              </a:rPr>
              <a:t>s,</a:t>
            </a:r>
            <a:r>
              <a:rPr sz="2800" spc="-5" dirty="0" smtClean="0">
                <a:latin typeface="Arial"/>
                <a:cs typeface="Arial"/>
              </a:rPr>
              <a:t> l</a:t>
            </a:r>
            <a:r>
              <a:rPr sz="2800" spc="-15" dirty="0" smtClean="0">
                <a:latin typeface="Arial"/>
                <a:cs typeface="Arial"/>
              </a:rPr>
              <a:t>imit,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&amp;</a:t>
            </a:r>
            <a:r>
              <a:rPr sz="2800" spc="-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cess</a:t>
            </a:r>
            <a:r>
              <a:rPr sz="2800" spc="-10" dirty="0" smtClean="0">
                <a:latin typeface="Arial"/>
                <a:cs typeface="Arial"/>
              </a:rPr>
              <a:t> ri</a:t>
            </a:r>
            <a:r>
              <a:rPr sz="2800" spc="-15" dirty="0" smtClean="0">
                <a:latin typeface="Arial"/>
                <a:cs typeface="Arial"/>
              </a:rPr>
              <a:t>ghts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LD</a:t>
            </a:r>
            <a:r>
              <a:rPr sz="2800" spc="-35" dirty="0" smtClean="0">
                <a:latin typeface="Arial"/>
                <a:cs typeface="Arial"/>
              </a:rPr>
              <a:t>T</a:t>
            </a:r>
            <a:r>
              <a:rPr sz="2800" spc="-25" dirty="0" smtClean="0"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"/>
              </a:spcBef>
            </a:pPr>
            <a:endParaRPr sz="750"/>
          </a:p>
          <a:p>
            <a:pPr marL="355600" marR="4000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(task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ister)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lds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se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ector,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which acces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5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escriptor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ef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k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1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k </a:t>
            </a:r>
            <a:r>
              <a:rPr sz="2800" spc="-10" dirty="0" smtClean="0">
                <a:latin typeface="Arial"/>
                <a:cs typeface="Arial"/>
              </a:rPr>
              <a:t>is 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ft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oce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ure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ic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All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ws</a:t>
            </a:r>
            <a:r>
              <a:rPr sz="3200" spc="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lti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asking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stems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w</a:t>
            </a:r>
            <a:r>
              <a:rPr sz="3200" spc="0" dirty="0" smtClean="0">
                <a:latin typeface="Arial"/>
                <a:cs typeface="Arial"/>
              </a:rPr>
              <a:t>itch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tasks</a:t>
            </a:r>
            <a:endParaRPr sz="3200">
              <a:latin typeface="Arial"/>
              <a:cs typeface="Arial"/>
            </a:endParaRPr>
          </a:p>
          <a:p>
            <a:pPr marR="292735" algn="ctr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sim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0" dirty="0" smtClean="0">
                <a:latin typeface="Arial"/>
                <a:cs typeface="Arial"/>
              </a:rPr>
              <a:t> 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shi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939" y="122046"/>
            <a:ext cx="5584190" cy="617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143635" algn="l"/>
              </a:tabLst>
            </a:pPr>
            <a:r>
              <a:rPr sz="4000" b="1" spc="-30" dirty="0" smtClean="0">
                <a:latin typeface="Arial"/>
                <a:cs typeface="Arial"/>
              </a:rPr>
              <a:t>2–</a:t>
            </a:r>
            <a:r>
              <a:rPr sz="4000" b="1" spc="-25" dirty="0" smtClean="0">
                <a:latin typeface="Arial"/>
                <a:cs typeface="Arial"/>
              </a:rPr>
              <a:t>4	</a:t>
            </a:r>
            <a:r>
              <a:rPr sz="4000" b="1" spc="-30" dirty="0" smtClean="0">
                <a:latin typeface="Arial"/>
                <a:cs typeface="Arial"/>
              </a:rPr>
              <a:t>ME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0" dirty="0" smtClean="0">
                <a:latin typeface="Arial"/>
                <a:cs typeface="Arial"/>
              </a:rPr>
              <a:t>ORY</a:t>
            </a:r>
            <a:r>
              <a:rPr sz="4000" b="1" spc="10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PA</a:t>
            </a:r>
            <a:r>
              <a:rPr sz="4000" b="1" spc="-50" dirty="0" smtClean="0">
                <a:latin typeface="Arial"/>
                <a:cs typeface="Arial"/>
              </a:rPr>
              <a:t>G</a:t>
            </a:r>
            <a:r>
              <a:rPr sz="4000" b="1" spc="-25" dirty="0" smtClean="0">
                <a:latin typeface="Arial"/>
                <a:cs typeface="Arial"/>
              </a:rPr>
              <a:t>ING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54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175765"/>
            <a:ext cx="8559165" cy="4691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m</a:t>
            </a:r>
            <a:r>
              <a:rPr sz="3200" b="1" spc="-10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mory</a:t>
            </a:r>
            <a:r>
              <a:rPr sz="3200" b="1" spc="-1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paging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m</a:t>
            </a:r>
            <a:r>
              <a:rPr sz="3200" b="1" spc="-10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ch</a:t>
            </a:r>
            <a:r>
              <a:rPr sz="3200" b="1" spc="-15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ni</a:t>
            </a:r>
            <a:r>
              <a:rPr sz="3200" b="1" spc="-10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m</a:t>
            </a:r>
            <a:r>
              <a:rPr sz="3200" b="1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ows 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 p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ysi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cati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ssign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 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ar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ress.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Ii</a:t>
            </a:r>
            <a:r>
              <a:rPr sz="3200" b="1" spc="-10" dirty="0" smtClean="0">
                <a:latin typeface="Arial"/>
                <a:cs typeface="Arial"/>
              </a:rPr>
              <a:t>n</a:t>
            </a:r>
            <a:r>
              <a:rPr sz="3200" b="1" spc="0" dirty="0" smtClean="0">
                <a:latin typeface="Arial"/>
                <a:cs typeface="Arial"/>
              </a:rPr>
              <a:t>e</a:t>
            </a:r>
            <a:r>
              <a:rPr sz="3200" b="1" spc="-15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r</a:t>
            </a:r>
            <a:r>
              <a:rPr sz="3200" b="1" spc="-1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a</a:t>
            </a:r>
            <a:r>
              <a:rPr sz="3200" b="1" spc="-10" dirty="0" smtClean="0">
                <a:latin typeface="Arial"/>
                <a:cs typeface="Arial"/>
              </a:rPr>
              <a:t>d</a:t>
            </a:r>
            <a:r>
              <a:rPr sz="3200" b="1" spc="0" dirty="0" smtClean="0">
                <a:latin typeface="Arial"/>
                <a:cs typeface="Arial"/>
              </a:rPr>
              <a:t>dre</a:t>
            </a:r>
            <a:r>
              <a:rPr sz="3200" b="1" spc="-20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s</a:t>
            </a:r>
            <a:r>
              <a:rPr sz="3200" b="1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d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ram.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Ph</a:t>
            </a:r>
            <a:r>
              <a:rPr sz="3200" b="1" spc="-15" dirty="0" smtClean="0">
                <a:latin typeface="Arial"/>
                <a:cs typeface="Arial"/>
              </a:rPr>
              <a:t>y</a:t>
            </a:r>
            <a:r>
              <a:rPr sz="3200" b="1" spc="0" dirty="0" smtClean="0">
                <a:latin typeface="Arial"/>
                <a:cs typeface="Arial"/>
              </a:rPr>
              <a:t>s</a:t>
            </a:r>
            <a:r>
              <a:rPr sz="3200" b="1" spc="-10" dirty="0" smtClean="0">
                <a:latin typeface="Arial"/>
                <a:cs typeface="Arial"/>
              </a:rPr>
              <a:t>i</a:t>
            </a:r>
            <a:r>
              <a:rPr sz="3200" b="1" spc="0" dirty="0" smtClean="0">
                <a:latin typeface="Arial"/>
                <a:cs typeface="Arial"/>
              </a:rPr>
              <a:t>c</a:t>
            </a:r>
            <a:r>
              <a:rPr sz="3200" b="1" spc="-15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l</a:t>
            </a:r>
            <a:r>
              <a:rPr sz="3200" b="1" spc="-2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a</a:t>
            </a:r>
            <a:r>
              <a:rPr sz="3200" b="1" spc="-10" dirty="0" smtClean="0">
                <a:latin typeface="Arial"/>
                <a:cs typeface="Arial"/>
              </a:rPr>
              <a:t>d</a:t>
            </a:r>
            <a:r>
              <a:rPr sz="3200" b="1" spc="0" dirty="0" smtClean="0">
                <a:latin typeface="Arial"/>
                <a:cs typeface="Arial"/>
              </a:rPr>
              <a:t>dre</a:t>
            </a:r>
            <a:r>
              <a:rPr sz="3200" b="1" spc="-20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s</a:t>
            </a:r>
            <a:r>
              <a:rPr sz="3200" b="1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act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0" dirty="0" smtClean="0">
                <a:latin typeface="Arial"/>
                <a:cs typeface="Arial"/>
              </a:rPr>
              <a:t> 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loca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acces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ram.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With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g,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 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visibly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a</a:t>
            </a:r>
            <a:r>
              <a:rPr sz="3200" spc="0" dirty="0" smtClean="0">
                <a:latin typeface="Arial"/>
                <a:cs typeface="Arial"/>
              </a:rPr>
              <a:t>ny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ysi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25" dirty="0" smtClean="0">
                <a:latin typeface="Arial"/>
                <a:cs typeface="Arial"/>
              </a:rPr>
              <a:t>Pa</a:t>
            </a:r>
            <a:r>
              <a:rPr sz="4000" b="1" spc="-40" dirty="0" smtClean="0">
                <a:latin typeface="Arial"/>
                <a:cs typeface="Arial"/>
              </a:rPr>
              <a:t>g</a:t>
            </a:r>
            <a:r>
              <a:rPr sz="4000" b="1" spc="-20" dirty="0" smtClean="0">
                <a:latin typeface="Arial"/>
                <a:cs typeface="Arial"/>
              </a:rPr>
              <a:t>ing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45" dirty="0" smtClean="0">
                <a:latin typeface="Arial"/>
                <a:cs typeface="Arial"/>
              </a:rPr>
              <a:t>R</a:t>
            </a:r>
            <a:r>
              <a:rPr sz="4000" b="1" spc="-20" dirty="0" smtClean="0">
                <a:latin typeface="Arial"/>
                <a:cs typeface="Arial"/>
              </a:rPr>
              <a:t>egisters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55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470265" cy="36055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 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con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rol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ts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r</a:t>
            </a:r>
            <a:r>
              <a:rPr sz="3200" spc="-5" dirty="0" smtClean="0">
                <a:latin typeface="Arial"/>
                <a:cs typeface="Arial"/>
              </a:rPr>
              <a:t>’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rol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Be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m,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trol 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C</a:t>
            </a:r>
            <a:r>
              <a:rPr sz="3200" spc="1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4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controls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extensions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sic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rchit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cture.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See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2–1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gh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CR</a:t>
            </a:r>
            <a:r>
              <a:rPr sz="3200" spc="-10" dirty="0" smtClean="0">
                <a:latin typeface="Arial"/>
                <a:cs typeface="Arial"/>
              </a:rPr>
              <a:t>4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9908" y="134365"/>
            <a:ext cx="6635750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b="1" dirty="0" smtClean="0">
                <a:solidFill>
                  <a:srgbClr val="030303"/>
                </a:solidFill>
                <a:latin typeface="Arial"/>
                <a:cs typeface="Arial"/>
              </a:rPr>
              <a:t>Figure</a:t>
            </a:r>
            <a:r>
              <a:rPr sz="1750" b="1" spc="20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750" b="1" spc="120" dirty="0" smtClean="0">
                <a:solidFill>
                  <a:srgbClr val="030303"/>
                </a:solidFill>
                <a:latin typeface="Arial"/>
                <a:cs typeface="Arial"/>
              </a:rPr>
              <a:t>2-11  </a:t>
            </a:r>
            <a:r>
              <a:rPr sz="1750" b="1" spc="-25" dirty="0" smtClean="0">
                <a:solidFill>
                  <a:srgbClr val="030303"/>
                </a:solidFill>
                <a:latin typeface="Arial"/>
                <a:cs typeface="Arial"/>
              </a:rPr>
              <a:t>The</a:t>
            </a:r>
            <a:r>
              <a:rPr sz="1750" b="1" spc="105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750" b="1" spc="-110" dirty="0" smtClean="0">
                <a:solidFill>
                  <a:srgbClr val="030303"/>
                </a:solidFill>
                <a:latin typeface="Arial"/>
                <a:cs typeface="Arial"/>
              </a:rPr>
              <a:t>control</a:t>
            </a:r>
            <a:r>
              <a:rPr sz="1750" b="1" spc="200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750" b="1" spc="-85" dirty="0" smtClean="0">
                <a:solidFill>
                  <a:srgbClr val="030303"/>
                </a:solidFill>
                <a:latin typeface="Arial"/>
                <a:cs typeface="Arial"/>
              </a:rPr>
              <a:t>register</a:t>
            </a:r>
            <a:r>
              <a:rPr sz="1750" b="1" spc="155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750" b="1" spc="-95" dirty="0" smtClean="0">
                <a:solidFill>
                  <a:srgbClr val="030303"/>
                </a:solidFill>
                <a:latin typeface="Arial"/>
                <a:cs typeface="Arial"/>
              </a:rPr>
              <a:t>structure</a:t>
            </a:r>
            <a:r>
              <a:rPr sz="1750" b="1" spc="175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750" b="1" spc="-110" dirty="0" smtClean="0">
                <a:solidFill>
                  <a:srgbClr val="030303"/>
                </a:solidFill>
                <a:latin typeface="Arial"/>
                <a:cs typeface="Arial"/>
              </a:rPr>
              <a:t>of</a:t>
            </a:r>
            <a:r>
              <a:rPr sz="1750" b="1" spc="5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750" b="1" spc="-55" dirty="0" smtClean="0">
                <a:solidFill>
                  <a:srgbClr val="030303"/>
                </a:solidFill>
                <a:latin typeface="Arial"/>
                <a:cs typeface="Arial"/>
              </a:rPr>
              <a:t>the</a:t>
            </a:r>
            <a:r>
              <a:rPr sz="1750" b="1" spc="114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750" b="1" spc="-95" dirty="0" smtClean="0">
                <a:solidFill>
                  <a:srgbClr val="030303"/>
                </a:solidFill>
                <a:latin typeface="Arial"/>
                <a:cs typeface="Arial"/>
              </a:rPr>
              <a:t>microprocessor</a:t>
            </a:r>
            <a:r>
              <a:rPr sz="1750" b="1" spc="-204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750" b="1" spc="-210" dirty="0" smtClean="0">
                <a:solidFill>
                  <a:srgbClr val="030303"/>
                </a:solidFill>
                <a:latin typeface="Arial"/>
                <a:cs typeface="Arial"/>
              </a:rPr>
              <a:t>.</a:t>
            </a:r>
            <a:endParaRPr sz="17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9676" y="1421129"/>
            <a:ext cx="175260" cy="245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590">
              <a:lnSpc>
                <a:spcPts val="1195"/>
              </a:lnSpc>
            </a:pPr>
            <a:r>
              <a:rPr sz="1050" spc="229" dirty="0" smtClean="0">
                <a:solidFill>
                  <a:srgbClr val="343434"/>
                </a:solidFill>
                <a:latin typeface="Arial"/>
                <a:cs typeface="Arial"/>
              </a:rPr>
              <a:t>.-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640"/>
              </a:lnSpc>
            </a:pPr>
            <a:r>
              <a:rPr sz="700" b="1" spc="110" dirty="0" smtClean="0">
                <a:solidFill>
                  <a:srgbClr val="343434"/>
                </a:solidFill>
                <a:latin typeface="Times New Roman"/>
                <a:cs typeface="Times New Roman"/>
              </a:rPr>
              <a:t>(f)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53944" y="5126482"/>
            <a:ext cx="547370" cy="2025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05765" algn="l"/>
              </a:tabLst>
            </a:pPr>
            <a:r>
              <a:rPr sz="1250" b="1" spc="-120" dirty="0" smtClean="0">
                <a:solidFill>
                  <a:srgbClr val="343434"/>
                </a:solidFill>
                <a:latin typeface="Times New Roman"/>
                <a:cs typeface="Times New Roman"/>
              </a:rPr>
              <a:t>co	</a:t>
            </a:r>
            <a:r>
              <a:rPr sz="900" b="1" spc="15" dirty="0" smtClean="0">
                <a:solidFill>
                  <a:srgbClr val="343434"/>
                </a:solidFill>
                <a:latin typeface="Times New Roman"/>
                <a:cs typeface="Times New Roman"/>
              </a:rPr>
              <a:t>&lt;0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53944" y="5216905"/>
            <a:ext cx="552450" cy="186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14655" algn="l"/>
              </a:tabLst>
            </a:pPr>
            <a:r>
              <a:rPr sz="1100" spc="10" dirty="0" smtClean="0">
                <a:solidFill>
                  <a:srgbClr val="343434"/>
                </a:solidFill>
                <a:latin typeface="Arial"/>
                <a:cs typeface="Arial"/>
              </a:rPr>
              <a:t>..-	</a:t>
            </a:r>
            <a:r>
              <a:rPr sz="1150" spc="-20" dirty="0" smtClean="0">
                <a:solidFill>
                  <a:srgbClr val="343434"/>
                </a:solidFill>
                <a:latin typeface="Arial"/>
                <a:cs typeface="Arial"/>
              </a:rPr>
              <a:t>..-</a:t>
            </a:r>
            <a:endParaRPr sz="11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21755" y="1547114"/>
            <a:ext cx="163830" cy="1422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b="1" spc="660" dirty="0" smtClean="0">
                <a:solidFill>
                  <a:srgbClr val="212121"/>
                </a:solidFill>
                <a:latin typeface="Times New Roman"/>
                <a:cs typeface="Times New Roman"/>
              </a:rPr>
              <a:t>0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14364" y="1924250"/>
            <a:ext cx="2230120" cy="961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7515" marR="12700" indent="-425450" algn="just">
              <a:lnSpc>
                <a:spcPct val="110900"/>
              </a:lnSpc>
            </a:pPr>
            <a:r>
              <a:rPr sz="1150" b="1" spc="90" dirty="0" smtClean="0">
                <a:solidFill>
                  <a:srgbClr val="343434"/>
                </a:solidFill>
                <a:latin typeface="Arial"/>
                <a:cs typeface="Arial"/>
              </a:rPr>
              <a:t>CA4  </a:t>
            </a:r>
            <a:r>
              <a:rPr sz="1150" b="1" spc="25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150" b="1" spc="35" dirty="0" smtClean="0">
                <a:solidFill>
                  <a:srgbClr val="343434"/>
                </a:solidFill>
                <a:latin typeface="Arial"/>
                <a:cs typeface="Arial"/>
              </a:rPr>
              <a:t>Pentium</a:t>
            </a:r>
            <a:r>
              <a:rPr sz="1150" b="1" spc="-204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150" b="1" spc="5" dirty="0" smtClean="0">
                <a:solidFill>
                  <a:srgbClr val="606060"/>
                </a:solidFill>
                <a:latin typeface="Arial"/>
                <a:cs typeface="Arial"/>
              </a:rPr>
              <a:t>, </a:t>
            </a:r>
            <a:r>
              <a:rPr sz="1150" b="1" spc="-145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1150" b="1" spc="35" dirty="0" smtClean="0">
                <a:solidFill>
                  <a:srgbClr val="343434"/>
                </a:solidFill>
                <a:latin typeface="Arial"/>
                <a:cs typeface="Arial"/>
              </a:rPr>
              <a:t>Pentium </a:t>
            </a:r>
            <a:r>
              <a:rPr sz="1150" b="1" spc="-125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150" b="1" spc="45" dirty="0" smtClean="0">
                <a:solidFill>
                  <a:srgbClr val="343434"/>
                </a:solidFill>
                <a:latin typeface="Arial"/>
                <a:cs typeface="Arial"/>
              </a:rPr>
              <a:t>Pr</a:t>
            </a:r>
            <a:r>
              <a:rPr sz="1150" b="1" spc="90" dirty="0" smtClean="0">
                <a:solidFill>
                  <a:srgbClr val="343434"/>
                </a:solidFill>
                <a:latin typeface="Arial"/>
                <a:cs typeface="Arial"/>
              </a:rPr>
              <a:t>o</a:t>
            </a:r>
            <a:r>
              <a:rPr sz="1150" b="1" spc="75" dirty="0" smtClean="0">
                <a:solidFill>
                  <a:srgbClr val="606060"/>
                </a:solidFill>
                <a:latin typeface="Arial"/>
                <a:cs typeface="Arial"/>
              </a:rPr>
              <a:t>, </a:t>
            </a:r>
            <a:r>
              <a:rPr sz="1150" b="1" spc="55" dirty="0" smtClean="0">
                <a:solidFill>
                  <a:srgbClr val="212121"/>
                </a:solidFill>
                <a:latin typeface="Arial"/>
                <a:cs typeface="Arial"/>
              </a:rPr>
              <a:t>Pen</a:t>
            </a:r>
            <a:r>
              <a:rPr sz="1150" b="1" spc="85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1150" b="1" spc="35" dirty="0" smtClean="0">
                <a:solidFill>
                  <a:srgbClr val="4B4B4B"/>
                </a:solidFill>
                <a:latin typeface="Arial"/>
                <a:cs typeface="Arial"/>
              </a:rPr>
              <a:t>i</a:t>
            </a:r>
            <a:r>
              <a:rPr sz="1150" b="1" spc="40" dirty="0" smtClean="0">
                <a:solidFill>
                  <a:srgbClr val="212121"/>
                </a:solidFill>
                <a:latin typeface="Arial"/>
                <a:cs typeface="Arial"/>
              </a:rPr>
              <a:t>um</a:t>
            </a:r>
            <a:r>
              <a:rPr sz="1150" b="1" spc="12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50" b="1" spc="70" dirty="0" smtClean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150" b="1" spc="105" dirty="0" smtClean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1150" b="1" spc="75" dirty="0" smtClean="0">
                <a:solidFill>
                  <a:srgbClr val="606060"/>
                </a:solidFill>
                <a:latin typeface="Arial"/>
                <a:cs typeface="Arial"/>
              </a:rPr>
              <a:t>,</a:t>
            </a:r>
            <a:r>
              <a:rPr sz="1150" b="1" spc="70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1150" b="1" spc="35" dirty="0" smtClean="0">
                <a:solidFill>
                  <a:srgbClr val="343434"/>
                </a:solidFill>
                <a:latin typeface="Arial"/>
                <a:cs typeface="Arial"/>
              </a:rPr>
              <a:t>Pentium </a:t>
            </a:r>
            <a:r>
              <a:rPr sz="1150" b="1" spc="-55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150" b="1" spc="60" dirty="0" smtClean="0">
                <a:solidFill>
                  <a:srgbClr val="343434"/>
                </a:solidFill>
                <a:latin typeface="Arial"/>
                <a:cs typeface="Arial"/>
              </a:rPr>
              <a:t>Il</a:t>
            </a:r>
            <a:r>
              <a:rPr sz="1150" b="1" spc="135" dirty="0" smtClean="0">
                <a:solidFill>
                  <a:srgbClr val="343434"/>
                </a:solidFill>
                <a:latin typeface="Arial"/>
                <a:cs typeface="Arial"/>
              </a:rPr>
              <a:t>l</a:t>
            </a:r>
            <a:r>
              <a:rPr sz="1150" b="1" spc="5" dirty="0" smtClean="0">
                <a:solidFill>
                  <a:srgbClr val="606060"/>
                </a:solidFill>
                <a:latin typeface="Arial"/>
                <a:cs typeface="Arial"/>
              </a:rPr>
              <a:t>, </a:t>
            </a:r>
            <a:r>
              <a:rPr sz="1150" b="1" spc="45" dirty="0" smtClean="0">
                <a:solidFill>
                  <a:srgbClr val="343434"/>
                </a:solidFill>
                <a:latin typeface="Arial"/>
                <a:cs typeface="Arial"/>
              </a:rPr>
              <a:t>Pentium</a:t>
            </a:r>
            <a:r>
              <a:rPr sz="1150" b="1" spc="11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150" b="1" spc="85" dirty="0" smtClean="0">
                <a:solidFill>
                  <a:srgbClr val="343434"/>
                </a:solidFill>
                <a:latin typeface="Arial"/>
                <a:cs typeface="Arial"/>
              </a:rPr>
              <a:t>4</a:t>
            </a:r>
            <a:r>
              <a:rPr sz="1150" b="1" spc="135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150" b="1" spc="30" dirty="0" smtClean="0">
                <a:solidFill>
                  <a:srgbClr val="343434"/>
                </a:solidFill>
                <a:latin typeface="Arial"/>
                <a:cs typeface="Arial"/>
              </a:rPr>
              <a:t>and </a:t>
            </a:r>
            <a:r>
              <a:rPr sz="1150" b="1" spc="-145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150" b="1" spc="55" dirty="0" smtClean="0">
                <a:solidFill>
                  <a:srgbClr val="212121"/>
                </a:solidFill>
                <a:latin typeface="Arial"/>
                <a:cs typeface="Arial"/>
              </a:rPr>
              <a:t>Core2</a:t>
            </a:r>
            <a:r>
              <a:rPr sz="1150" b="1" spc="-16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50" b="1" spc="35" dirty="0" smtClean="0">
                <a:solidFill>
                  <a:srgbClr val="606060"/>
                </a:solidFill>
                <a:latin typeface="Arial"/>
                <a:cs typeface="Arial"/>
              </a:rPr>
              <a:t>.</a:t>
            </a:r>
            <a:endParaRPr sz="1150">
              <a:latin typeface="Arial"/>
              <a:cs typeface="Arial"/>
            </a:endParaRPr>
          </a:p>
          <a:p>
            <a:pPr>
              <a:lnSpc>
                <a:spcPts val="1400"/>
              </a:lnSpc>
              <a:spcBef>
                <a:spcPts val="50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sz="1200" b="1" spc="80" dirty="0" smtClean="0">
                <a:solidFill>
                  <a:srgbClr val="343434"/>
                </a:solidFill>
                <a:latin typeface="Arial"/>
                <a:cs typeface="Arial"/>
              </a:rPr>
              <a:t>CR3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14364" y="3349752"/>
            <a:ext cx="35496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60" dirty="0" smtClean="0">
                <a:solidFill>
                  <a:srgbClr val="343434"/>
                </a:solidFill>
                <a:latin typeface="Arial"/>
                <a:cs typeface="Arial"/>
              </a:rPr>
              <a:t>CR2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14364" y="4069333"/>
            <a:ext cx="355600" cy="186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b="1" spc="95" dirty="0" smtClean="0">
                <a:solidFill>
                  <a:srgbClr val="343434"/>
                </a:solidFill>
                <a:latin typeface="Arial"/>
                <a:cs typeface="Arial"/>
              </a:rPr>
              <a:t>CA1</a:t>
            </a:r>
            <a:endParaRPr sz="11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14364" y="4755133"/>
            <a:ext cx="356870" cy="186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b="1" spc="5" dirty="0" smtClean="0">
                <a:solidFill>
                  <a:srgbClr val="343434"/>
                </a:solidFill>
                <a:latin typeface="Arial"/>
                <a:cs typeface="Arial"/>
              </a:rPr>
              <a:t>CAO</a:t>
            </a:r>
            <a:endParaRPr sz="11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30303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30303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30303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30303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30303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30303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30303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30303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30303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30303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30303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30303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30303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30303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30303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30303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30303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30303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30303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30303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30303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30303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30303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30303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30303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30303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30303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30303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73115" y="6584695"/>
            <a:ext cx="167640" cy="1733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45" dirty="0" smtClean="0">
                <a:solidFill>
                  <a:srgbClr val="030303"/>
                </a:solidFill>
                <a:latin typeface="Courier New"/>
                <a:cs typeface="Courier New"/>
              </a:rPr>
              <a:t>56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12611" y="6599173"/>
            <a:ext cx="306768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30303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30303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30303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30303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30303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30303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50" spc="50" dirty="0" smtClean="0">
                <a:solidFill>
                  <a:srgbClr val="030303"/>
                </a:solidFill>
                <a:latin typeface="Arial"/>
                <a:cs typeface="Arial"/>
              </a:rPr>
              <a:t>•</a:t>
            </a:r>
            <a:r>
              <a:rPr sz="850" spc="-15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30303"/>
                </a:solidFill>
                <a:latin typeface="Arial"/>
                <a:cs typeface="Arial"/>
              </a:rPr>
              <a:t>All</a:t>
            </a:r>
            <a:r>
              <a:rPr sz="850" spc="75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30303"/>
                </a:solidFill>
                <a:latin typeface="Arial"/>
                <a:cs typeface="Arial"/>
              </a:rPr>
              <a:t>rights</a:t>
            </a:r>
            <a:r>
              <a:rPr sz="850" spc="30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30303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65124" y="6299200"/>
            <a:ext cx="39947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30303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212121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30303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30303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30303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30303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30303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30303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30303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30303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30303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30303"/>
                </a:solidFill>
                <a:latin typeface="Arial"/>
                <a:cs typeface="Arial"/>
              </a:rPr>
              <a:t>80486</a:t>
            </a:r>
            <a:r>
              <a:rPr sz="800" i="1" spc="25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30303"/>
                </a:solidFill>
                <a:latin typeface="Arial"/>
                <a:cs typeface="Arial"/>
              </a:rPr>
              <a:t>Pen</a:t>
            </a:r>
            <a:r>
              <a:rPr sz="800" i="1" spc="-50" dirty="0" smtClean="0">
                <a:solidFill>
                  <a:srgbClr val="030303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30303"/>
                </a:solidFill>
                <a:latin typeface="Arial"/>
                <a:cs typeface="Arial"/>
              </a:rPr>
              <a:t>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30303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30303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30303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30303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30303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30303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36091" y="1719072"/>
          <a:ext cx="5326380" cy="34610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309"/>
                <a:gridCol w="198881"/>
                <a:gridCol w="196595"/>
                <a:gridCol w="1408176"/>
                <a:gridCol w="198881"/>
                <a:gridCol w="198882"/>
                <a:gridCol w="198881"/>
                <a:gridCol w="610362"/>
                <a:gridCol w="704088"/>
                <a:gridCol w="198881"/>
                <a:gridCol w="212598"/>
                <a:gridCol w="210312"/>
                <a:gridCol w="210312"/>
                <a:gridCol w="214883"/>
                <a:gridCol w="214884"/>
                <a:gridCol w="203453"/>
              </a:tblGrid>
              <a:tr h="690372">
                <a:tc gridSpan="9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2F2F2F"/>
                      </a:solidFill>
                      <a:prstDash val="solid"/>
                    </a:lnL>
                    <a:lnR w="22860">
                      <a:solidFill>
                        <a:srgbClr val="383838"/>
                      </a:solidFill>
                      <a:prstDash val="solid"/>
                    </a:lnR>
                    <a:lnT w="22860">
                      <a:solidFill>
                        <a:srgbClr val="2F2F2F"/>
                      </a:solidFill>
                      <a:prstDash val="solid"/>
                    </a:lnT>
                    <a:lnB w="22860">
                      <a:solidFill>
                        <a:srgbClr val="2F2F2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ts val="1440"/>
                        </a:lnSpc>
                      </a:pPr>
                      <a:r>
                        <a:rPr sz="1300" b="1" dirty="0" smtClean="0">
                          <a:solidFill>
                            <a:srgbClr val="343434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7305">
                        <a:lnSpc>
                          <a:spcPts val="1739"/>
                        </a:lnSpc>
                      </a:pPr>
                      <a:r>
                        <a:rPr sz="1850" b="1" dirty="0" smtClean="0">
                          <a:solidFill>
                            <a:srgbClr val="343434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ts val="1370"/>
                        </a:lnSpc>
                      </a:pPr>
                      <a:r>
                        <a:rPr sz="1150" b="1" dirty="0" smtClean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383838"/>
                      </a:solidFill>
                      <a:prstDash val="solid"/>
                    </a:lnL>
                    <a:lnR w="18288">
                      <a:solidFill>
                        <a:srgbClr val="1F1F1F"/>
                      </a:solidFill>
                      <a:prstDash val="solid"/>
                    </a:lnR>
                    <a:lnT w="22860">
                      <a:solidFill>
                        <a:srgbClr val="2F2F2F"/>
                      </a:solidFill>
                      <a:prstDash val="solid"/>
                    </a:lnT>
                    <a:lnB w="22860">
                      <a:solidFill>
                        <a:srgbClr val="2F2F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1F1F1F"/>
                      </a:solidFill>
                      <a:prstDash val="solid"/>
                    </a:lnL>
                    <a:lnR w="22860">
                      <a:solidFill>
                        <a:srgbClr val="3B3B3B"/>
                      </a:solidFill>
                      <a:prstDash val="solid"/>
                    </a:lnR>
                    <a:lnT w="22860">
                      <a:solidFill>
                        <a:srgbClr val="2F2F2F"/>
                      </a:solidFill>
                      <a:prstDash val="solid"/>
                    </a:lnT>
                    <a:lnB w="22860">
                      <a:solidFill>
                        <a:srgbClr val="2F2F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 marR="48260" indent="4445" algn="just">
                        <a:lnSpc>
                          <a:spcPct val="89900"/>
                        </a:lnSpc>
                      </a:pPr>
                      <a:r>
                        <a:rPr sz="1300" b="1" dirty="0" smtClean="0">
                          <a:solidFill>
                            <a:srgbClr val="343434"/>
                          </a:solidFill>
                          <a:latin typeface="Times New Roman"/>
                          <a:cs typeface="Times New Roman"/>
                        </a:rPr>
                        <a:t>p </a:t>
                      </a:r>
                      <a:r>
                        <a:rPr sz="1850" b="1" dirty="0" smtClean="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s </a:t>
                      </a:r>
                      <a:r>
                        <a:rPr sz="1150" b="1" dirty="0" smtClean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3B3B3B"/>
                      </a:solidFill>
                      <a:prstDash val="solid"/>
                    </a:lnL>
                    <a:lnR w="22860">
                      <a:solidFill>
                        <a:srgbClr val="443F3F"/>
                      </a:solidFill>
                      <a:prstDash val="solid"/>
                    </a:lnR>
                    <a:lnT w="22860">
                      <a:solidFill>
                        <a:srgbClr val="2F2F2F"/>
                      </a:solidFill>
                      <a:prstDash val="solid"/>
                    </a:lnT>
                    <a:lnB w="22860">
                      <a:solidFill>
                        <a:srgbClr val="2F2F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 marR="32384">
                        <a:lnSpc>
                          <a:spcPct val="109600"/>
                        </a:lnSpc>
                      </a:pPr>
                      <a:r>
                        <a:rPr sz="1150" b="1" dirty="0" smtClean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D 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443F3F"/>
                      </a:solidFill>
                      <a:prstDash val="solid"/>
                    </a:lnL>
                    <a:lnR w="22860">
                      <a:solidFill>
                        <a:srgbClr val="383838"/>
                      </a:solidFill>
                      <a:prstDash val="solid"/>
                    </a:lnR>
                    <a:lnT w="22860">
                      <a:solidFill>
                        <a:srgbClr val="2F2F2F"/>
                      </a:solidFill>
                      <a:prstDash val="solid"/>
                    </a:lnT>
                    <a:lnB w="22860">
                      <a:solidFill>
                        <a:srgbClr val="2F2F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1495"/>
                        </a:lnSpc>
                      </a:pPr>
                      <a:r>
                        <a:rPr sz="1350" b="1" dirty="0" smtClean="0">
                          <a:solidFill>
                            <a:srgbClr val="343434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ts val="1735"/>
                        </a:lnSpc>
                      </a:pPr>
                      <a:r>
                        <a:rPr sz="1850" b="1" dirty="0" smtClean="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ts val="1370"/>
                        </a:lnSpc>
                      </a:pPr>
                      <a:r>
                        <a:rPr sz="1150" b="1" dirty="0" smtClean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383838"/>
                      </a:solidFill>
                      <a:prstDash val="solid"/>
                    </a:lnL>
                    <a:lnR w="22860">
                      <a:solidFill>
                        <a:srgbClr val="2F2F2F"/>
                      </a:solidFill>
                      <a:prstDash val="solid"/>
                    </a:lnR>
                    <a:lnT w="22860">
                      <a:solidFill>
                        <a:srgbClr val="2F2F2F"/>
                      </a:solidFill>
                      <a:prstDash val="solid"/>
                    </a:lnT>
                    <a:lnB w="22860">
                      <a:solidFill>
                        <a:srgbClr val="2F2F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765" algn="ctr">
                        <a:lnSpc>
                          <a:spcPct val="100000"/>
                        </a:lnSpc>
                      </a:pPr>
                      <a:r>
                        <a:rPr sz="1300" b="1" dirty="0" smtClean="0">
                          <a:solidFill>
                            <a:srgbClr val="343434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33020" algn="ctr">
                        <a:lnSpc>
                          <a:spcPts val="1830"/>
                        </a:lnSpc>
                      </a:pPr>
                      <a:r>
                        <a:rPr sz="1800" b="1" dirty="0" smtClean="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dirty="0" smtClean="0">
                          <a:solidFill>
                            <a:srgbClr val="030303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2F2F2F"/>
                      </a:solidFill>
                      <a:prstDash val="solid"/>
                    </a:lnL>
                    <a:lnR w="27432">
                      <a:solidFill>
                        <a:srgbClr val="4B4B4B"/>
                      </a:solidFill>
                      <a:prstDash val="solid"/>
                    </a:lnR>
                    <a:lnT w="22860">
                      <a:solidFill>
                        <a:srgbClr val="2F2F2F"/>
                      </a:solidFill>
                      <a:prstDash val="solid"/>
                    </a:lnT>
                    <a:lnB w="22860">
                      <a:solidFill>
                        <a:srgbClr val="2F2F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 marR="35560" indent="8890" algn="just">
                        <a:lnSpc>
                          <a:spcPct val="101600"/>
                        </a:lnSpc>
                      </a:pPr>
                      <a:r>
                        <a:rPr sz="1700" b="1" dirty="0" smtClean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v </a:t>
                      </a:r>
                      <a:r>
                        <a:rPr sz="1300" b="1" dirty="0" smtClean="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M </a:t>
                      </a:r>
                      <a:r>
                        <a:rPr sz="1150" b="1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4B4B4B"/>
                      </a:solidFill>
                      <a:prstDash val="solid"/>
                    </a:lnL>
                    <a:lnR w="22860">
                      <a:solidFill>
                        <a:srgbClr val="444444"/>
                      </a:solidFill>
                      <a:prstDash val="solid"/>
                    </a:lnR>
                    <a:lnT w="22860">
                      <a:solidFill>
                        <a:srgbClr val="2F2F2F"/>
                      </a:solidFill>
                      <a:prstDash val="solid"/>
                    </a:lnT>
                    <a:lnB w="22860">
                      <a:solidFill>
                        <a:srgbClr val="2F2F2F"/>
                      </a:solidFill>
                      <a:prstDash val="solid"/>
                    </a:lnB>
                  </a:tcPr>
                </a:tc>
              </a:tr>
              <a:tr h="685800">
                <a:tc gridSpan="8">
                  <a:txBody>
                    <a:bodyPr/>
                    <a:lstStyle/>
                    <a:p>
                      <a:pPr marL="530225">
                        <a:lnSpc>
                          <a:spcPct val="100000"/>
                        </a:lnSpc>
                      </a:pPr>
                      <a:r>
                        <a:rPr sz="1150" b="1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Page</a:t>
                      </a:r>
                      <a:r>
                        <a:rPr sz="1150" b="1" spc="12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directory </a:t>
                      </a:r>
                      <a:r>
                        <a:rPr sz="1150" b="1" spc="-95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0" dirty="0" smtClean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base</a:t>
                      </a:r>
                      <a:r>
                        <a:rPr sz="1150" b="1" spc="145" dirty="0" smtClean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0" dirty="0" smtClean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address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2F2F2F"/>
                      </a:solidFill>
                      <a:prstDash val="solid"/>
                    </a:lnL>
                    <a:lnR w="22860">
                      <a:solidFill>
                        <a:srgbClr val="383838"/>
                      </a:solidFill>
                      <a:prstDash val="solid"/>
                    </a:lnR>
                    <a:lnT w="22860">
                      <a:solidFill>
                        <a:srgbClr val="2F2F2F"/>
                      </a:solidFill>
                      <a:prstDash val="solid"/>
                    </a:lnT>
                    <a:lnB w="22860">
                      <a:solidFill>
                        <a:srgbClr val="3B3B3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383838"/>
                      </a:solidFill>
                      <a:prstDash val="solid"/>
                    </a:lnL>
                    <a:lnR w="22860">
                      <a:solidFill>
                        <a:srgbClr val="3B3B3B"/>
                      </a:solidFill>
                      <a:prstDash val="solid"/>
                    </a:lnR>
                    <a:lnT w="22860">
                      <a:solidFill>
                        <a:srgbClr val="2F2F2F"/>
                      </a:solidFill>
                      <a:prstDash val="solid"/>
                    </a:lnT>
                    <a:lnB w="22860">
                      <a:solidFill>
                        <a:srgbClr val="3B3B3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640" marR="27305" indent="8890" algn="just">
                        <a:lnSpc>
                          <a:spcPct val="89900"/>
                        </a:lnSpc>
                      </a:pPr>
                      <a:r>
                        <a:rPr sz="1300" b="1" dirty="0" smtClean="0">
                          <a:solidFill>
                            <a:srgbClr val="343434"/>
                          </a:solidFill>
                          <a:latin typeface="Times New Roman"/>
                          <a:cs typeface="Times New Roman"/>
                        </a:rPr>
                        <a:t>p </a:t>
                      </a:r>
                      <a:r>
                        <a:rPr sz="1850" b="1" dirty="0" smtClean="0">
                          <a:solidFill>
                            <a:srgbClr val="343434"/>
                          </a:solidFill>
                          <a:latin typeface="Times New Roman"/>
                          <a:cs typeface="Times New Roman"/>
                        </a:rPr>
                        <a:t>c </a:t>
                      </a:r>
                      <a:r>
                        <a:rPr sz="1150" b="1" dirty="0" smtClean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3B3B3B"/>
                      </a:solidFill>
                      <a:prstDash val="solid"/>
                    </a:lnL>
                    <a:lnR w="22860">
                      <a:solidFill>
                        <a:srgbClr val="443F3F"/>
                      </a:solidFill>
                      <a:prstDash val="solid"/>
                    </a:lnR>
                    <a:lnT w="22860">
                      <a:solidFill>
                        <a:srgbClr val="2F2F2F"/>
                      </a:solidFill>
                      <a:prstDash val="solid"/>
                    </a:lnT>
                    <a:lnB w="2286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0" indent="27305" algn="just">
                        <a:lnSpc>
                          <a:spcPct val="77200"/>
                        </a:lnSpc>
                      </a:pPr>
                      <a:r>
                        <a:rPr sz="1300" b="1" dirty="0" smtClean="0">
                          <a:solidFill>
                            <a:srgbClr val="343434"/>
                          </a:solidFill>
                          <a:latin typeface="Times New Roman"/>
                          <a:cs typeface="Times New Roman"/>
                        </a:rPr>
                        <a:t>p </a:t>
                      </a:r>
                      <a:r>
                        <a:rPr sz="1800" b="1" dirty="0" smtClean="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w </a:t>
                      </a:r>
                      <a:r>
                        <a:rPr sz="2000" b="1" dirty="0" smtClean="0">
                          <a:solidFill>
                            <a:srgbClr val="343434"/>
                          </a:solidFill>
                          <a:latin typeface="Times New Roman"/>
                          <a:cs typeface="Times New Roman"/>
                        </a:rPr>
                        <a:t>rr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443F3F"/>
                      </a:solidFill>
                      <a:prstDash val="solid"/>
                    </a:lnL>
                    <a:lnR w="22860">
                      <a:solidFill>
                        <a:srgbClr val="383838"/>
                      </a:solidFill>
                      <a:prstDash val="solid"/>
                    </a:lnR>
                    <a:lnT w="22860">
                      <a:solidFill>
                        <a:srgbClr val="2F2F2F"/>
                      </a:solidFill>
                      <a:prstDash val="solid"/>
                    </a:lnT>
                    <a:lnB w="22860">
                      <a:solidFill>
                        <a:srgbClr val="3B3B3B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383838"/>
                      </a:solidFill>
                      <a:prstDash val="solid"/>
                    </a:lnL>
                    <a:lnR w="22860">
                      <a:solidFill>
                        <a:srgbClr val="444444"/>
                      </a:solidFill>
                      <a:prstDash val="solid"/>
                    </a:lnR>
                    <a:lnT w="22860">
                      <a:solidFill>
                        <a:srgbClr val="2F2F2F"/>
                      </a:solidFill>
                      <a:prstDash val="solid"/>
                    </a:lnT>
                    <a:lnB w="22860">
                      <a:solidFill>
                        <a:srgbClr val="3B3B3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81227">
                <a:tc gridSpan="16">
                  <a:txBody>
                    <a:bodyPr/>
                    <a:lstStyle/>
                    <a:p>
                      <a:pPr marL="1783080">
                        <a:lnSpc>
                          <a:spcPct val="100000"/>
                        </a:lnSpc>
                      </a:pPr>
                      <a:r>
                        <a:rPr sz="1150" b="1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Page</a:t>
                      </a:r>
                      <a:r>
                        <a:rPr sz="1150" b="1" spc="95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0" dirty="0" smtClean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fau</a:t>
                      </a:r>
                      <a:r>
                        <a:rPr sz="1150" b="1" spc="-204" dirty="0" smtClean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40" dirty="0" smtClean="0">
                          <a:solidFill>
                            <a:srgbClr val="030303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150" b="1" spc="0" dirty="0" smtClean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t </a:t>
                      </a:r>
                      <a:r>
                        <a:rPr sz="1150" b="1" spc="-120" dirty="0" smtClean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linear</a:t>
                      </a:r>
                      <a:r>
                        <a:rPr sz="1150" b="1" spc="155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0" dirty="0" smtClean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address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2F2F2F"/>
                      </a:solidFill>
                      <a:prstDash val="solid"/>
                    </a:lnL>
                    <a:lnR w="22860">
                      <a:solidFill>
                        <a:srgbClr val="444444"/>
                      </a:solidFill>
                      <a:prstDash val="solid"/>
                    </a:lnR>
                    <a:lnT w="22860">
                      <a:solidFill>
                        <a:srgbClr val="3B3B3B"/>
                      </a:solidFill>
                      <a:prstDash val="solid"/>
                    </a:lnT>
                    <a:lnB w="22860">
                      <a:solidFill>
                        <a:srgbClr val="3B3B3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85800">
                <a:tc gridSpan="16">
                  <a:txBody>
                    <a:bodyPr/>
                    <a:lstStyle/>
                    <a:p>
                      <a:pPr marL="162560" algn="ctr">
                        <a:lnSpc>
                          <a:spcPct val="100000"/>
                        </a:lnSpc>
                      </a:pPr>
                      <a:r>
                        <a:rPr sz="1150" b="1" dirty="0" smtClean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Reserved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2F2F2F"/>
                      </a:solidFill>
                      <a:prstDash val="solid"/>
                    </a:lnL>
                    <a:lnR w="22860">
                      <a:solidFill>
                        <a:srgbClr val="444444"/>
                      </a:solidFill>
                      <a:prstDash val="solid"/>
                    </a:lnR>
                    <a:lnT w="22860">
                      <a:solidFill>
                        <a:srgbClr val="3B3B3B"/>
                      </a:solidFill>
                      <a:prstDash val="solid"/>
                    </a:lnT>
                    <a:lnB w="22860">
                      <a:solidFill>
                        <a:srgbClr val="2B2B2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92658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300" b="1" dirty="0" smtClean="0">
                          <a:solidFill>
                            <a:srgbClr val="343434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dirty="0" smtClean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G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2F2F2F"/>
                      </a:solidFill>
                      <a:prstDash val="solid"/>
                    </a:lnL>
                    <a:lnR w="18288">
                      <a:solidFill>
                        <a:srgbClr val="343434"/>
                      </a:solidFill>
                      <a:prstDash val="solid"/>
                    </a:lnR>
                    <a:lnT w="22860">
                      <a:solidFill>
                        <a:srgbClr val="2B2B2B"/>
                      </a:solidFill>
                      <a:prstDash val="solid"/>
                    </a:lnT>
                    <a:lnB w="27432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</a:pPr>
                      <a:r>
                        <a:rPr sz="1900" b="1" dirty="0" smtClean="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50" b="1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343434"/>
                      </a:solidFill>
                      <a:prstDash val="solid"/>
                    </a:lnL>
                    <a:lnR w="22860">
                      <a:solidFill>
                        <a:srgbClr val="2F2F2F"/>
                      </a:solidFill>
                      <a:prstDash val="solid"/>
                    </a:lnR>
                    <a:lnT w="22860">
                      <a:solidFill>
                        <a:srgbClr val="2B2B2B"/>
                      </a:solidFill>
                      <a:prstDash val="solid"/>
                    </a:lnT>
                    <a:lnB w="27432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ts val="1295"/>
                        </a:lnSpc>
                      </a:pPr>
                      <a:r>
                        <a:rPr sz="1150" b="1" dirty="0" smtClean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8890">
                        <a:lnSpc>
                          <a:spcPts val="1725"/>
                        </a:lnSpc>
                      </a:pPr>
                      <a:r>
                        <a:rPr sz="1800" b="1" dirty="0" smtClean="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w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2F2F2F"/>
                      </a:solidFill>
                      <a:prstDash val="solid"/>
                    </a:lnL>
                    <a:lnR w="22860">
                      <a:solidFill>
                        <a:srgbClr val="343434"/>
                      </a:solidFill>
                      <a:prstDash val="solid"/>
                    </a:lnR>
                    <a:lnT w="22860">
                      <a:solidFill>
                        <a:srgbClr val="2B2B2B"/>
                      </a:solidFill>
                      <a:prstDash val="solid"/>
                    </a:lnT>
                    <a:lnB w="27432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343434"/>
                      </a:solidFill>
                      <a:prstDash val="solid"/>
                    </a:lnL>
                    <a:lnR w="22860">
                      <a:solidFill>
                        <a:srgbClr val="383838"/>
                      </a:solidFill>
                      <a:prstDash val="solid"/>
                    </a:lnR>
                    <a:lnT w="22860">
                      <a:solidFill>
                        <a:srgbClr val="2B2B2B"/>
                      </a:solidFill>
                      <a:prstDash val="solid"/>
                    </a:lnT>
                    <a:lnB w="27432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50" b="1" dirty="0" smtClean="0">
                          <a:solidFill>
                            <a:srgbClr val="343434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40640">
                        <a:lnSpc>
                          <a:spcPts val="1520"/>
                        </a:lnSpc>
                      </a:pPr>
                      <a:r>
                        <a:rPr sz="1300" b="1" dirty="0" smtClean="0">
                          <a:solidFill>
                            <a:srgbClr val="343434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383838"/>
                      </a:solidFill>
                      <a:prstDash val="solid"/>
                    </a:lnL>
                    <a:lnR w="27432">
                      <a:solidFill>
                        <a:srgbClr val="4B4B4B"/>
                      </a:solidFill>
                      <a:prstDash val="solid"/>
                    </a:lnR>
                    <a:lnT w="22860">
                      <a:solidFill>
                        <a:srgbClr val="2B2B2B"/>
                      </a:solidFill>
                      <a:prstDash val="solid"/>
                    </a:lnT>
                    <a:lnB w="27432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7432">
                      <a:solidFill>
                        <a:srgbClr val="4B4B4B"/>
                      </a:solidFill>
                      <a:prstDash val="solid"/>
                    </a:lnL>
                    <a:lnR w="22860">
                      <a:solidFill>
                        <a:srgbClr val="383838"/>
                      </a:solidFill>
                      <a:prstDash val="solid"/>
                    </a:lnR>
                    <a:lnT w="22860">
                      <a:solidFill>
                        <a:srgbClr val="2B2B2B"/>
                      </a:solidFill>
                      <a:prstDash val="solid"/>
                    </a:lnT>
                    <a:lnB w="27432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2070"/>
                        </a:lnSpc>
                      </a:pPr>
                      <a:r>
                        <a:rPr sz="1800" b="1" dirty="0" smtClean="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w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7780">
                        <a:lnSpc>
                          <a:spcPts val="1215"/>
                        </a:lnSpc>
                      </a:pPr>
                      <a:r>
                        <a:rPr sz="1300" b="1" dirty="0" smtClean="0">
                          <a:solidFill>
                            <a:srgbClr val="343434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383838"/>
                      </a:solidFill>
                      <a:prstDash val="solid"/>
                    </a:lnL>
                    <a:lnR w="18288">
                      <a:solidFill>
                        <a:srgbClr val="232323"/>
                      </a:solidFill>
                      <a:prstDash val="solid"/>
                    </a:lnR>
                    <a:lnT w="22860">
                      <a:solidFill>
                        <a:srgbClr val="2B2B2B"/>
                      </a:solidFill>
                      <a:prstDash val="solid"/>
                    </a:lnT>
                    <a:lnB w="27432">
                      <a:solidFill>
                        <a:srgbClr val="4B4B4B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232323"/>
                      </a:solidFill>
                      <a:prstDash val="solid"/>
                    </a:lnL>
                    <a:lnR w="18288">
                      <a:solidFill>
                        <a:srgbClr val="282828"/>
                      </a:solidFill>
                      <a:prstDash val="solid"/>
                    </a:lnR>
                    <a:lnT w="22860">
                      <a:solidFill>
                        <a:srgbClr val="2B2B2B"/>
                      </a:solidFill>
                      <a:prstDash val="solid"/>
                    </a:lnT>
                    <a:lnB w="27432">
                      <a:solidFill>
                        <a:srgbClr val="4B4B4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</a:pPr>
                      <a:r>
                        <a:rPr sz="1150" b="1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273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50" b="1" dirty="0" smtClean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282828"/>
                      </a:solidFill>
                      <a:prstDash val="solid"/>
                    </a:lnL>
                    <a:lnR w="22860">
                      <a:solidFill>
                        <a:srgbClr val="3B3B3B"/>
                      </a:solidFill>
                      <a:prstDash val="solid"/>
                    </a:lnR>
                    <a:lnT w="22860">
                      <a:solidFill>
                        <a:srgbClr val="2B2B2B"/>
                      </a:solidFill>
                      <a:prstDash val="solid"/>
                    </a:lnT>
                    <a:lnB w="27432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150" b="1" dirty="0" smtClean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ts val="1550"/>
                        </a:lnSpc>
                      </a:pPr>
                      <a:r>
                        <a:rPr sz="1350" b="1" dirty="0" smtClean="0">
                          <a:solidFill>
                            <a:srgbClr val="343434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3B3B3B"/>
                      </a:solidFill>
                      <a:prstDash val="solid"/>
                    </a:lnL>
                    <a:lnR w="22860">
                      <a:solidFill>
                        <a:srgbClr val="2F2F2F"/>
                      </a:solidFill>
                      <a:prstDash val="solid"/>
                    </a:lnR>
                    <a:lnT w="22860">
                      <a:solidFill>
                        <a:srgbClr val="2B2B2B"/>
                      </a:solidFill>
                      <a:prstDash val="solid"/>
                    </a:lnT>
                    <a:lnB w="27432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515"/>
                        </a:lnSpc>
                      </a:pPr>
                      <a:r>
                        <a:rPr sz="1350" b="1" dirty="0" smtClean="0">
                          <a:solidFill>
                            <a:srgbClr val="343434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ts val="1755"/>
                        </a:lnSpc>
                      </a:pPr>
                      <a:r>
                        <a:rPr sz="1850" b="1" dirty="0" smtClean="0">
                          <a:solidFill>
                            <a:srgbClr val="343434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2F2F2F"/>
                      </a:solidFill>
                      <a:prstDash val="solid"/>
                    </a:lnL>
                    <a:lnR w="22860">
                      <a:solidFill>
                        <a:srgbClr val="383838"/>
                      </a:solidFill>
                      <a:prstDash val="solid"/>
                    </a:lnR>
                    <a:lnT w="22860">
                      <a:solidFill>
                        <a:srgbClr val="2B2B2B"/>
                      </a:solidFill>
                      <a:prstDash val="solid"/>
                    </a:lnT>
                    <a:lnB w="27432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150" b="1" dirty="0" smtClean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ts val="1505"/>
                        </a:lnSpc>
                      </a:pPr>
                      <a:r>
                        <a:rPr sz="1300" b="1" dirty="0" smtClean="0">
                          <a:solidFill>
                            <a:srgbClr val="343434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383838"/>
                      </a:solidFill>
                      <a:prstDash val="solid"/>
                    </a:lnL>
                    <a:lnR w="27432">
                      <a:solidFill>
                        <a:srgbClr val="4B4B4B"/>
                      </a:solidFill>
                      <a:prstDash val="solid"/>
                    </a:lnR>
                    <a:lnT w="22860">
                      <a:solidFill>
                        <a:srgbClr val="2B2B2B"/>
                      </a:solidFill>
                      <a:prstDash val="solid"/>
                    </a:lnT>
                    <a:lnB w="27432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1520"/>
                        </a:lnSpc>
                      </a:pPr>
                      <a:r>
                        <a:rPr sz="1300" b="1" dirty="0" smtClean="0">
                          <a:solidFill>
                            <a:srgbClr val="343434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ts val="1265"/>
                        </a:lnSpc>
                      </a:pPr>
                      <a:r>
                        <a:rPr sz="1300" b="1" dirty="0" smtClean="0">
                          <a:solidFill>
                            <a:srgbClr val="343434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7432">
                      <a:solidFill>
                        <a:srgbClr val="4B4B4B"/>
                      </a:solidFill>
                      <a:prstDash val="solid"/>
                    </a:lnL>
                    <a:lnR w="22860">
                      <a:solidFill>
                        <a:srgbClr val="383838"/>
                      </a:solidFill>
                      <a:prstDash val="solid"/>
                    </a:lnR>
                    <a:lnT w="22860">
                      <a:solidFill>
                        <a:srgbClr val="2B2B2B"/>
                      </a:solidFill>
                      <a:prstDash val="solid"/>
                    </a:lnT>
                    <a:lnB w="27432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</a:pPr>
                      <a:r>
                        <a:rPr sz="1300" b="1" dirty="0" smtClean="0">
                          <a:solidFill>
                            <a:srgbClr val="343434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064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50" b="1" dirty="0" smtClean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383838"/>
                      </a:solidFill>
                      <a:prstDash val="solid"/>
                    </a:lnL>
                    <a:lnR w="22860">
                      <a:solidFill>
                        <a:srgbClr val="444444"/>
                      </a:solidFill>
                      <a:prstDash val="solid"/>
                    </a:lnR>
                    <a:lnT w="22860">
                      <a:solidFill>
                        <a:srgbClr val="2B2B2B"/>
                      </a:solidFill>
                      <a:prstDash val="solid"/>
                    </a:lnT>
                    <a:lnB w="27432">
                      <a:solidFill>
                        <a:srgbClr val="4B4B4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1044" y="6286246"/>
            <a:ext cx="4009390" cy="156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endParaRPr sz="8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1315" y="261111"/>
            <a:ext cx="8624570" cy="5080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ress,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softw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re, is br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ken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e secti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 access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page</a:t>
            </a:r>
            <a:r>
              <a:rPr sz="3200" b="1" spc="-1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directory</a:t>
            </a:r>
            <a:r>
              <a:rPr sz="3200" b="1" spc="-2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entry,</a:t>
            </a:r>
            <a:r>
              <a:rPr sz="3200" b="1" spc="-1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page</a:t>
            </a:r>
            <a:r>
              <a:rPr sz="3200" b="1" spc="-1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table entr</a:t>
            </a:r>
            <a:r>
              <a:rPr sz="3200" b="1" spc="-10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memory page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offset</a:t>
            </a:r>
            <a:r>
              <a:rPr sz="3200" b="1" spc="-2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addres</a:t>
            </a:r>
            <a:r>
              <a:rPr sz="3200" b="1" spc="-60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2–1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li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 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its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keup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3"/>
              </a:spcBef>
            </a:pPr>
            <a:endParaRPr sz="750"/>
          </a:p>
          <a:p>
            <a:pPr marL="355600" marR="123825" indent="-342900">
              <a:lnSpc>
                <a:spcPct val="999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When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ram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acces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ion 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twe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0000000</a:t>
            </a:r>
            <a:r>
              <a:rPr sz="3200" spc="-5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0000</a:t>
            </a:r>
            <a:r>
              <a:rPr sz="3200" spc="-5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FFFH,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micropr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cessor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ically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ion </a:t>
            </a:r>
            <a:r>
              <a:rPr sz="3200" spc="-10" dirty="0" smtClean="0">
                <a:latin typeface="Arial"/>
                <a:cs typeface="Arial"/>
              </a:rPr>
              <a:t>0010000</a:t>
            </a:r>
            <a:r>
              <a:rPr sz="3200" spc="-5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–00100</a:t>
            </a:r>
            <a:r>
              <a:rPr sz="3200" spc="0" dirty="0" smtClean="0">
                <a:latin typeface="Arial"/>
                <a:cs typeface="Arial"/>
              </a:rPr>
              <a:t>FFFH.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044" y="6423914"/>
            <a:ext cx="369316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  <a:p>
            <a:pPr marL="12700" marR="731520" indent="0">
              <a:lnSpc>
                <a:spcPts val="1080"/>
              </a:lnSpc>
              <a:spcBef>
                <a:spcPts val="20"/>
              </a:spcBef>
            </a:pP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 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71591" y="6597395"/>
            <a:ext cx="153670" cy="149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57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0208" y="1207008"/>
            <a:ext cx="402336" cy="155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5547" y="1453896"/>
            <a:ext cx="5189220" cy="0"/>
          </a:xfrm>
          <a:custGeom>
            <a:avLst/>
            <a:gdLst/>
            <a:ahLst/>
            <a:cxnLst/>
            <a:rect l="l" t="t" r="r" b="b"/>
            <a:pathLst>
              <a:path w="5189220">
                <a:moveTo>
                  <a:pt x="0" y="0"/>
                </a:moveTo>
                <a:lnTo>
                  <a:pt x="5189220" y="0"/>
                </a:lnTo>
              </a:path>
            </a:pathLst>
          </a:custGeom>
          <a:ln w="18288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5547" y="2068829"/>
            <a:ext cx="5189220" cy="0"/>
          </a:xfrm>
          <a:custGeom>
            <a:avLst/>
            <a:gdLst/>
            <a:ahLst/>
            <a:cxnLst/>
            <a:rect l="l" t="t" r="r" b="b"/>
            <a:pathLst>
              <a:path w="5189220">
                <a:moveTo>
                  <a:pt x="0" y="0"/>
                </a:moveTo>
                <a:lnTo>
                  <a:pt x="5189220" y="0"/>
                </a:lnTo>
              </a:path>
            </a:pathLst>
          </a:custGeom>
          <a:ln w="22860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5547" y="3461003"/>
            <a:ext cx="5184648" cy="0"/>
          </a:xfrm>
          <a:custGeom>
            <a:avLst/>
            <a:gdLst/>
            <a:ahLst/>
            <a:cxnLst/>
            <a:rect l="l" t="t" r="r" b="b"/>
            <a:pathLst>
              <a:path w="5184648">
                <a:moveTo>
                  <a:pt x="0" y="0"/>
                </a:moveTo>
                <a:lnTo>
                  <a:pt x="5184648" y="0"/>
                </a:lnTo>
              </a:path>
            </a:pathLst>
          </a:custGeom>
          <a:ln w="22860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4691" y="3451859"/>
            <a:ext cx="0" cy="630936"/>
          </a:xfrm>
          <a:custGeom>
            <a:avLst/>
            <a:gdLst/>
            <a:ahLst/>
            <a:cxnLst/>
            <a:rect l="l" t="t" r="r" b="b"/>
            <a:pathLst>
              <a:path h="630936">
                <a:moveTo>
                  <a:pt x="0" y="630936"/>
                </a:moveTo>
                <a:lnTo>
                  <a:pt x="0" y="0"/>
                </a:lnTo>
              </a:path>
            </a:pathLst>
          </a:custGeom>
          <a:ln w="18288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78808" y="3451859"/>
            <a:ext cx="0" cy="630936"/>
          </a:xfrm>
          <a:custGeom>
            <a:avLst/>
            <a:gdLst/>
            <a:ahLst/>
            <a:cxnLst/>
            <a:rect l="l" t="t" r="r" b="b"/>
            <a:pathLst>
              <a:path h="630936">
                <a:moveTo>
                  <a:pt x="0" y="630936"/>
                </a:moveTo>
                <a:lnTo>
                  <a:pt x="0" y="0"/>
                </a:lnTo>
              </a:path>
            </a:pathLst>
          </a:custGeom>
          <a:ln w="18288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87467" y="3451859"/>
            <a:ext cx="0" cy="630936"/>
          </a:xfrm>
          <a:custGeom>
            <a:avLst/>
            <a:gdLst/>
            <a:ahLst/>
            <a:cxnLst/>
            <a:rect l="l" t="t" r="r" b="b"/>
            <a:pathLst>
              <a:path h="630936">
                <a:moveTo>
                  <a:pt x="0" y="630936"/>
                </a:moveTo>
                <a:lnTo>
                  <a:pt x="0" y="0"/>
                </a:lnTo>
              </a:path>
            </a:pathLst>
          </a:custGeom>
          <a:ln w="18288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65776" y="3451859"/>
            <a:ext cx="0" cy="630936"/>
          </a:xfrm>
          <a:custGeom>
            <a:avLst/>
            <a:gdLst/>
            <a:ahLst/>
            <a:cxnLst/>
            <a:rect l="l" t="t" r="r" b="b"/>
            <a:pathLst>
              <a:path h="630936">
                <a:moveTo>
                  <a:pt x="0" y="630936"/>
                </a:moveTo>
                <a:lnTo>
                  <a:pt x="0" y="0"/>
                </a:lnTo>
              </a:path>
            </a:pathLst>
          </a:custGeom>
          <a:ln w="18288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44084" y="3451859"/>
            <a:ext cx="0" cy="630936"/>
          </a:xfrm>
          <a:custGeom>
            <a:avLst/>
            <a:gdLst/>
            <a:ahLst/>
            <a:cxnLst/>
            <a:rect l="l" t="t" r="r" b="b"/>
            <a:pathLst>
              <a:path h="630936">
                <a:moveTo>
                  <a:pt x="0" y="630936"/>
                </a:moveTo>
                <a:lnTo>
                  <a:pt x="0" y="0"/>
                </a:lnTo>
              </a:path>
            </a:pathLst>
          </a:custGeom>
          <a:ln w="18288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22391" y="3451859"/>
            <a:ext cx="0" cy="630936"/>
          </a:xfrm>
          <a:custGeom>
            <a:avLst/>
            <a:gdLst/>
            <a:ahLst/>
            <a:cxnLst/>
            <a:rect l="l" t="t" r="r" b="b"/>
            <a:pathLst>
              <a:path h="630936">
                <a:moveTo>
                  <a:pt x="0" y="630936"/>
                </a:moveTo>
                <a:lnTo>
                  <a:pt x="0" y="0"/>
                </a:lnTo>
              </a:path>
            </a:pathLst>
          </a:custGeom>
          <a:ln w="18288">
            <a:solidFill>
              <a:srgbClr val="443F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52744" y="3447288"/>
            <a:ext cx="0" cy="635508"/>
          </a:xfrm>
          <a:custGeom>
            <a:avLst/>
            <a:gdLst/>
            <a:ahLst/>
            <a:cxnLst/>
            <a:rect l="l" t="t" r="r" b="b"/>
            <a:pathLst>
              <a:path h="635508">
                <a:moveTo>
                  <a:pt x="0" y="635508"/>
                </a:moveTo>
                <a:lnTo>
                  <a:pt x="0" y="0"/>
                </a:lnTo>
              </a:path>
            </a:pathLst>
          </a:custGeom>
          <a:ln w="18288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24144" y="3653028"/>
            <a:ext cx="0" cy="201168"/>
          </a:xfrm>
          <a:custGeom>
            <a:avLst/>
            <a:gdLst/>
            <a:ahLst/>
            <a:cxnLst/>
            <a:rect l="l" t="t" r="r" b="b"/>
            <a:pathLst>
              <a:path h="201168">
                <a:moveTo>
                  <a:pt x="0" y="201168"/>
                </a:moveTo>
                <a:lnTo>
                  <a:pt x="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55547" y="4071365"/>
            <a:ext cx="5184648" cy="0"/>
          </a:xfrm>
          <a:custGeom>
            <a:avLst/>
            <a:gdLst/>
            <a:ahLst/>
            <a:cxnLst/>
            <a:rect l="l" t="t" r="r" b="b"/>
            <a:pathLst>
              <a:path w="5184648">
                <a:moveTo>
                  <a:pt x="0" y="0"/>
                </a:moveTo>
                <a:lnTo>
                  <a:pt x="5184648" y="0"/>
                </a:lnTo>
              </a:path>
            </a:pathLst>
          </a:custGeom>
          <a:ln w="22860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96128" y="3447288"/>
            <a:ext cx="0" cy="635508"/>
          </a:xfrm>
          <a:custGeom>
            <a:avLst/>
            <a:gdLst/>
            <a:ahLst/>
            <a:cxnLst/>
            <a:rect l="l" t="t" r="r" b="b"/>
            <a:pathLst>
              <a:path h="635508">
                <a:moveTo>
                  <a:pt x="0" y="635508"/>
                </a:moveTo>
                <a:lnTo>
                  <a:pt x="0" y="0"/>
                </a:lnTo>
              </a:path>
            </a:pathLst>
          </a:custGeom>
          <a:ln w="22860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24144" y="3849623"/>
            <a:ext cx="0" cy="644651"/>
          </a:xfrm>
          <a:custGeom>
            <a:avLst/>
            <a:gdLst/>
            <a:ahLst/>
            <a:cxnLst/>
            <a:rect l="l" t="t" r="r" b="b"/>
            <a:pathLst>
              <a:path h="644651">
                <a:moveTo>
                  <a:pt x="0" y="644651"/>
                </a:moveTo>
                <a:lnTo>
                  <a:pt x="0" y="0"/>
                </a:lnTo>
              </a:path>
            </a:pathLst>
          </a:custGeom>
          <a:ln w="4572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28765" y="3447288"/>
            <a:ext cx="0" cy="635508"/>
          </a:xfrm>
          <a:custGeom>
            <a:avLst/>
            <a:gdLst/>
            <a:ahLst/>
            <a:cxnLst/>
            <a:rect l="l" t="t" r="r" b="b"/>
            <a:pathLst>
              <a:path h="635508">
                <a:moveTo>
                  <a:pt x="0" y="635508"/>
                </a:moveTo>
                <a:lnTo>
                  <a:pt x="0" y="0"/>
                </a:lnTo>
              </a:path>
            </a:pathLst>
          </a:custGeom>
          <a:ln w="22860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78908" y="4059935"/>
            <a:ext cx="0" cy="1508760"/>
          </a:xfrm>
          <a:custGeom>
            <a:avLst/>
            <a:gdLst/>
            <a:ahLst/>
            <a:cxnLst/>
            <a:rect l="l" t="t" r="r" b="b"/>
            <a:pathLst>
              <a:path h="1508760">
                <a:moveTo>
                  <a:pt x="0" y="1508760"/>
                </a:moveTo>
                <a:lnTo>
                  <a:pt x="0" y="0"/>
                </a:lnTo>
              </a:path>
            </a:pathLst>
          </a:custGeom>
          <a:ln w="9144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54929" y="4059935"/>
            <a:ext cx="0" cy="1330452"/>
          </a:xfrm>
          <a:custGeom>
            <a:avLst/>
            <a:gdLst/>
            <a:ahLst/>
            <a:cxnLst/>
            <a:rect l="l" t="t" r="r" b="b"/>
            <a:pathLst>
              <a:path h="1330452">
                <a:moveTo>
                  <a:pt x="0" y="1330452"/>
                </a:moveTo>
                <a:lnTo>
                  <a:pt x="0" y="0"/>
                </a:lnTo>
              </a:path>
            </a:pathLst>
          </a:custGeom>
          <a:ln w="13716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33238" y="4059935"/>
            <a:ext cx="0" cy="1152143"/>
          </a:xfrm>
          <a:custGeom>
            <a:avLst/>
            <a:gdLst/>
            <a:ahLst/>
            <a:cxnLst/>
            <a:rect l="l" t="t" r="r" b="b"/>
            <a:pathLst>
              <a:path h="1152143">
                <a:moveTo>
                  <a:pt x="0" y="1152143"/>
                </a:moveTo>
                <a:lnTo>
                  <a:pt x="0" y="0"/>
                </a:lnTo>
              </a:path>
            </a:pathLst>
          </a:custGeom>
          <a:ln w="13716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11546" y="4059935"/>
            <a:ext cx="0" cy="982979"/>
          </a:xfrm>
          <a:custGeom>
            <a:avLst/>
            <a:gdLst/>
            <a:ahLst/>
            <a:cxnLst/>
            <a:rect l="l" t="t" r="r" b="b"/>
            <a:pathLst>
              <a:path h="982979">
                <a:moveTo>
                  <a:pt x="0" y="982979"/>
                </a:moveTo>
                <a:lnTo>
                  <a:pt x="0" y="0"/>
                </a:lnTo>
              </a:path>
            </a:pathLst>
          </a:custGeom>
          <a:ln w="13716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68161" y="4059935"/>
            <a:ext cx="0" cy="630936"/>
          </a:xfrm>
          <a:custGeom>
            <a:avLst/>
            <a:gdLst/>
            <a:ahLst/>
            <a:cxnLst/>
            <a:rect l="l" t="t" r="r" b="b"/>
            <a:pathLst>
              <a:path h="630936">
                <a:moveTo>
                  <a:pt x="0" y="630936"/>
                </a:moveTo>
                <a:lnTo>
                  <a:pt x="0" y="0"/>
                </a:lnTo>
              </a:path>
            </a:pathLst>
          </a:custGeom>
          <a:ln w="13716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41897" y="4059935"/>
            <a:ext cx="0" cy="452627"/>
          </a:xfrm>
          <a:custGeom>
            <a:avLst/>
            <a:gdLst/>
            <a:ahLst/>
            <a:cxnLst/>
            <a:rect l="l" t="t" r="r" b="b"/>
            <a:pathLst>
              <a:path h="452627">
                <a:moveTo>
                  <a:pt x="0" y="452627"/>
                </a:moveTo>
                <a:lnTo>
                  <a:pt x="0" y="0"/>
                </a:lnTo>
              </a:path>
            </a:pathLst>
          </a:custGeom>
          <a:ln w="22860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39611" y="4507991"/>
            <a:ext cx="96012" cy="0"/>
          </a:xfrm>
          <a:custGeom>
            <a:avLst/>
            <a:gdLst/>
            <a:ahLst/>
            <a:cxnLst/>
            <a:rect l="l" t="t" r="r" b="b"/>
            <a:pathLst>
              <a:path w="96012">
                <a:moveTo>
                  <a:pt x="0" y="0"/>
                </a:moveTo>
                <a:lnTo>
                  <a:pt x="96012" y="0"/>
                </a:lnTo>
              </a:path>
            </a:pathLst>
          </a:custGeom>
          <a:ln w="18288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99047" y="4507991"/>
            <a:ext cx="338327" cy="0"/>
          </a:xfrm>
          <a:custGeom>
            <a:avLst/>
            <a:gdLst/>
            <a:ahLst/>
            <a:cxnLst/>
            <a:rect l="l" t="t" r="r" b="b"/>
            <a:pathLst>
              <a:path w="338327">
                <a:moveTo>
                  <a:pt x="0" y="0"/>
                </a:moveTo>
                <a:lnTo>
                  <a:pt x="338327" y="0"/>
                </a:lnTo>
              </a:path>
            </a:pathLst>
          </a:custGeom>
          <a:ln w="18288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24144" y="4489703"/>
            <a:ext cx="0" cy="361188"/>
          </a:xfrm>
          <a:custGeom>
            <a:avLst/>
            <a:gdLst/>
            <a:ahLst/>
            <a:cxnLst/>
            <a:rect l="l" t="t" r="r" b="b"/>
            <a:pathLst>
              <a:path h="361188">
                <a:moveTo>
                  <a:pt x="0" y="361188"/>
                </a:moveTo>
                <a:lnTo>
                  <a:pt x="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61303" y="4684014"/>
            <a:ext cx="489204" cy="0"/>
          </a:xfrm>
          <a:custGeom>
            <a:avLst/>
            <a:gdLst/>
            <a:ahLst/>
            <a:cxnLst/>
            <a:rect l="l" t="t" r="r" b="b"/>
            <a:pathLst>
              <a:path w="489204">
                <a:moveTo>
                  <a:pt x="0" y="0"/>
                </a:moveTo>
                <a:lnTo>
                  <a:pt x="489204" y="0"/>
                </a:lnTo>
              </a:path>
            </a:pathLst>
          </a:custGeom>
          <a:ln w="13716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99047" y="4684014"/>
            <a:ext cx="365760" cy="0"/>
          </a:xfrm>
          <a:custGeom>
            <a:avLst/>
            <a:gdLst/>
            <a:ahLst/>
            <a:cxnLst/>
            <a:rect l="l" t="t" r="r" b="b"/>
            <a:pathLst>
              <a:path w="365760">
                <a:moveTo>
                  <a:pt x="0" y="0"/>
                </a:moveTo>
                <a:lnTo>
                  <a:pt x="365760" y="0"/>
                </a:lnTo>
              </a:path>
            </a:pathLst>
          </a:custGeom>
          <a:ln w="13716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99047" y="5033771"/>
            <a:ext cx="356615" cy="0"/>
          </a:xfrm>
          <a:custGeom>
            <a:avLst/>
            <a:gdLst/>
            <a:ahLst/>
            <a:cxnLst/>
            <a:rect l="l" t="t" r="r" b="b"/>
            <a:pathLst>
              <a:path w="356615">
                <a:moveTo>
                  <a:pt x="0" y="0"/>
                </a:moveTo>
                <a:lnTo>
                  <a:pt x="356615" y="0"/>
                </a:lnTo>
              </a:path>
            </a:pathLst>
          </a:custGeom>
          <a:ln w="18288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04688" y="5033771"/>
            <a:ext cx="630936" cy="0"/>
          </a:xfrm>
          <a:custGeom>
            <a:avLst/>
            <a:gdLst/>
            <a:ahLst/>
            <a:cxnLst/>
            <a:rect l="l" t="t" r="r" b="b"/>
            <a:pathLst>
              <a:path w="630936">
                <a:moveTo>
                  <a:pt x="0" y="0"/>
                </a:moveTo>
                <a:lnTo>
                  <a:pt x="630936" y="0"/>
                </a:lnTo>
              </a:path>
            </a:pathLst>
          </a:custGeom>
          <a:ln w="18288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26379" y="5205221"/>
            <a:ext cx="1024128" cy="0"/>
          </a:xfrm>
          <a:custGeom>
            <a:avLst/>
            <a:gdLst/>
            <a:ahLst/>
            <a:cxnLst/>
            <a:rect l="l" t="t" r="r" b="b"/>
            <a:pathLst>
              <a:path w="1024128">
                <a:moveTo>
                  <a:pt x="0" y="0"/>
                </a:moveTo>
                <a:lnTo>
                  <a:pt x="1024128" y="0"/>
                </a:lnTo>
              </a:path>
            </a:pathLst>
          </a:custGeom>
          <a:ln w="13716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99047" y="5205221"/>
            <a:ext cx="361188" cy="0"/>
          </a:xfrm>
          <a:custGeom>
            <a:avLst/>
            <a:gdLst/>
            <a:ahLst/>
            <a:cxnLst/>
            <a:rect l="l" t="t" r="r" b="b"/>
            <a:pathLst>
              <a:path w="361188">
                <a:moveTo>
                  <a:pt x="0" y="0"/>
                </a:moveTo>
                <a:lnTo>
                  <a:pt x="361188" y="0"/>
                </a:lnTo>
              </a:path>
            </a:pathLst>
          </a:custGeom>
          <a:ln w="13716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48071" y="5381244"/>
            <a:ext cx="1202436" cy="0"/>
          </a:xfrm>
          <a:custGeom>
            <a:avLst/>
            <a:gdLst/>
            <a:ahLst/>
            <a:cxnLst/>
            <a:rect l="l" t="t" r="r" b="b"/>
            <a:pathLst>
              <a:path w="1202436">
                <a:moveTo>
                  <a:pt x="0" y="0"/>
                </a:moveTo>
                <a:lnTo>
                  <a:pt x="1202436" y="0"/>
                </a:lnTo>
              </a:path>
            </a:pathLst>
          </a:custGeom>
          <a:ln w="9144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99047" y="5381244"/>
            <a:ext cx="365760" cy="0"/>
          </a:xfrm>
          <a:custGeom>
            <a:avLst/>
            <a:gdLst/>
            <a:ahLst/>
            <a:cxnLst/>
            <a:rect l="l" t="t" r="r" b="b"/>
            <a:pathLst>
              <a:path w="365760">
                <a:moveTo>
                  <a:pt x="0" y="0"/>
                </a:moveTo>
                <a:lnTo>
                  <a:pt x="365760" y="0"/>
                </a:lnTo>
              </a:path>
            </a:pathLst>
          </a:custGeom>
          <a:ln w="9144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70763" y="126631"/>
            <a:ext cx="8610600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890">
              <a:lnSpc>
                <a:spcPct val="102899"/>
              </a:lnSpc>
              <a:tabLst>
                <a:tab pos="1402080" algn="l"/>
              </a:tabLst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110" dirty="0" smtClean="0">
                <a:solidFill>
                  <a:srgbClr val="010101"/>
                </a:solidFill>
                <a:latin typeface="Arial"/>
                <a:cs typeface="Arial"/>
              </a:rPr>
              <a:t>2-12	</a:t>
            </a:r>
            <a:r>
              <a:rPr sz="1750" b="1" spc="-2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format</a:t>
            </a:r>
            <a:r>
              <a:rPr sz="1750" b="1" spc="10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0" dirty="0" smtClean="0">
                <a:solidFill>
                  <a:srgbClr val="010101"/>
                </a:solidFill>
                <a:latin typeface="Arial"/>
                <a:cs typeface="Arial"/>
              </a:rPr>
              <a:t>for</a:t>
            </a:r>
            <a:r>
              <a:rPr sz="1750" b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0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1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0" dirty="0" smtClean="0">
                <a:solidFill>
                  <a:srgbClr val="010101"/>
                </a:solidFill>
                <a:latin typeface="Arial"/>
                <a:cs typeface="Arial"/>
              </a:rPr>
              <a:t>linear</a:t>
            </a:r>
            <a:r>
              <a:rPr sz="1750" b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0" dirty="0" smtClean="0">
                <a:solidFill>
                  <a:srgbClr val="010101"/>
                </a:solidFill>
                <a:latin typeface="Arial"/>
                <a:cs typeface="Arial"/>
              </a:rPr>
              <a:t>address</a:t>
            </a:r>
            <a:r>
              <a:rPr sz="1750" b="1" spc="1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20" dirty="0" smtClean="0">
                <a:solidFill>
                  <a:srgbClr val="010101"/>
                </a:solidFill>
                <a:latin typeface="Arial"/>
                <a:cs typeface="Arial"/>
              </a:rPr>
              <a:t>(a)</a:t>
            </a:r>
            <a:r>
              <a:rPr sz="1750" b="1" spc="-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5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1750" b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35" dirty="0" smtClean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1750" b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45" dirty="0" smtClean="0">
                <a:solidFill>
                  <a:srgbClr val="010101"/>
                </a:solidFill>
                <a:latin typeface="Arial"/>
                <a:cs typeface="Arial"/>
              </a:rPr>
              <a:t>page</a:t>
            </a:r>
            <a:r>
              <a:rPr sz="1750" b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directory</a:t>
            </a:r>
            <a:r>
              <a:rPr sz="1750" b="1" spc="1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0" dirty="0" smtClean="0">
                <a:solidFill>
                  <a:srgbClr val="010101"/>
                </a:solidFill>
                <a:latin typeface="Arial"/>
                <a:cs typeface="Arial"/>
              </a:rPr>
              <a:t>or</a:t>
            </a:r>
            <a:r>
              <a:rPr sz="1750" b="1" spc="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55" dirty="0" smtClean="0">
                <a:solidFill>
                  <a:srgbClr val="010101"/>
                </a:solidFill>
                <a:latin typeface="Arial"/>
                <a:cs typeface="Arial"/>
              </a:rPr>
              <a:t>page</a:t>
            </a:r>
            <a:r>
              <a:rPr sz="1750" b="1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50" dirty="0" smtClean="0">
                <a:solidFill>
                  <a:srgbClr val="010101"/>
                </a:solidFill>
                <a:latin typeface="Arial"/>
                <a:cs typeface="Arial"/>
              </a:rPr>
              <a:t>table</a:t>
            </a:r>
            <a:r>
              <a:rPr sz="1750" b="1" spc="-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0" dirty="0" smtClean="0">
                <a:solidFill>
                  <a:srgbClr val="010101"/>
                </a:solidFill>
                <a:latin typeface="Arial"/>
                <a:cs typeface="Arial"/>
              </a:rPr>
              <a:t>entry</a:t>
            </a:r>
            <a:r>
              <a:rPr sz="1750" b="1" spc="1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45" dirty="0" smtClean="0">
                <a:solidFill>
                  <a:srgbClr val="010101"/>
                </a:solidFill>
                <a:latin typeface="Arial"/>
                <a:cs typeface="Arial"/>
              </a:rPr>
              <a:t>(</a:t>
            </a:r>
            <a:r>
              <a:rPr sz="1750" b="1" spc="-90" dirty="0" smtClean="0">
                <a:solidFill>
                  <a:srgbClr val="010101"/>
                </a:solidFill>
                <a:latin typeface="Arial"/>
                <a:cs typeface="Arial"/>
              </a:rPr>
              <a:t>b</a:t>
            </a:r>
            <a:r>
              <a:rPr sz="1750" b="1" spc="-45" dirty="0" smtClean="0">
                <a:solidFill>
                  <a:srgbClr val="010101"/>
                </a:solidFill>
                <a:latin typeface="Arial"/>
                <a:cs typeface="Arial"/>
              </a:rPr>
              <a:t>)</a:t>
            </a:r>
            <a:r>
              <a:rPr sz="1750" b="1" spc="-40" dirty="0" smtClean="0">
                <a:solidFill>
                  <a:srgbClr val="010101"/>
                </a:solidFill>
                <a:latin typeface="Arial"/>
                <a:cs typeface="Arial"/>
              </a:rPr>
              <a:t>.</a:t>
            </a:r>
            <a:endParaRPr sz="17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013196" y="1212850"/>
            <a:ext cx="109855" cy="2025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35" dirty="0" smtClean="0">
                <a:solidFill>
                  <a:srgbClr val="3F3F3F"/>
                </a:solidFill>
                <a:latin typeface="Times New Roman"/>
                <a:cs typeface="Times New Roman"/>
              </a:rPr>
              <a:t>0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947920" y="4414011"/>
            <a:ext cx="3258820" cy="12287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03375" marR="1125855" indent="-13335" algn="ctr">
              <a:lnSpc>
                <a:spcPts val="1330"/>
              </a:lnSpc>
            </a:pPr>
            <a:r>
              <a:rPr sz="1200" b="1" spc="-80" dirty="0" smtClean="0">
                <a:solidFill>
                  <a:srgbClr val="3F3F3F"/>
                </a:solidFill>
                <a:latin typeface="Arial"/>
                <a:cs typeface="Arial"/>
              </a:rPr>
              <a:t>Present</a:t>
            </a:r>
            <a:r>
              <a:rPr sz="1200" b="1" spc="-40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00" b="1" spc="-80" dirty="0" smtClean="0">
                <a:solidFill>
                  <a:srgbClr val="3F3F3F"/>
                </a:solidFill>
                <a:latin typeface="Arial"/>
                <a:cs typeface="Arial"/>
              </a:rPr>
              <a:t>Writable</a:t>
            </a:r>
            <a:endParaRPr sz="1200">
              <a:latin typeface="Arial"/>
              <a:cs typeface="Arial"/>
            </a:endParaRPr>
          </a:p>
          <a:p>
            <a:pPr marL="1603375" marR="731520" indent="8890">
              <a:lnSpc>
                <a:spcPct val="94200"/>
              </a:lnSpc>
              <a:spcBef>
                <a:spcPts val="165"/>
              </a:spcBef>
            </a:pPr>
            <a:r>
              <a:rPr sz="1200" b="1" spc="-80" dirty="0" smtClean="0">
                <a:solidFill>
                  <a:srgbClr val="3F3F3F"/>
                </a:solidFill>
                <a:latin typeface="Arial"/>
                <a:cs typeface="Arial"/>
              </a:rPr>
              <a:t>User</a:t>
            </a:r>
            <a:r>
              <a:rPr sz="1200" b="1" spc="-20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00" b="1" spc="-45" dirty="0" smtClean="0">
                <a:solidFill>
                  <a:srgbClr val="505050"/>
                </a:solidFill>
                <a:latin typeface="Arial"/>
                <a:cs typeface="Arial"/>
              </a:rPr>
              <a:t>de</a:t>
            </a:r>
            <a:r>
              <a:rPr sz="1200" b="1" spc="-80" dirty="0" smtClean="0">
                <a:solidFill>
                  <a:srgbClr val="2A2A2A"/>
                </a:solidFill>
                <a:latin typeface="Arial"/>
                <a:cs typeface="Arial"/>
              </a:rPr>
              <a:t>f</a:t>
            </a:r>
            <a:r>
              <a:rPr sz="1200" b="1" spc="-70" dirty="0" smtClean="0">
                <a:solidFill>
                  <a:srgbClr val="505050"/>
                </a:solidFill>
                <a:latin typeface="Arial"/>
                <a:cs typeface="Arial"/>
              </a:rPr>
              <a:t>ined</a:t>
            </a:r>
            <a:r>
              <a:rPr sz="1200" b="1" spc="-40" dirty="0" smtClean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sz="1200" b="1" spc="-90" dirty="0" smtClean="0">
                <a:solidFill>
                  <a:srgbClr val="3F3F3F"/>
                </a:solidFill>
                <a:latin typeface="Arial"/>
                <a:cs typeface="Arial"/>
              </a:rPr>
              <a:t>Write-through</a:t>
            </a:r>
            <a:r>
              <a:rPr sz="1200" b="1" spc="-50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00" b="1" spc="-65" dirty="0" smtClean="0">
                <a:solidFill>
                  <a:srgbClr val="3F3F3F"/>
                </a:solidFill>
                <a:latin typeface="Arial"/>
                <a:cs typeface="Arial"/>
              </a:rPr>
              <a:t>Cache</a:t>
            </a:r>
            <a:r>
              <a:rPr sz="1200" b="1" spc="25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00" b="1" spc="-85" dirty="0" smtClean="0">
                <a:solidFill>
                  <a:srgbClr val="3F3F3F"/>
                </a:solidFill>
                <a:latin typeface="Arial"/>
                <a:cs typeface="Arial"/>
              </a:rPr>
              <a:t>disable</a:t>
            </a:r>
            <a:r>
              <a:rPr sz="1200" b="1" spc="-95" dirty="0" smtClean="0">
                <a:solidFill>
                  <a:srgbClr val="3F3F3F"/>
                </a:solidFill>
                <a:latin typeface="Arial"/>
                <a:cs typeface="Arial"/>
              </a:rPr>
              <a:t> Accessed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30"/>
              </a:lnSpc>
              <a:tabLst>
                <a:tab pos="1497965" algn="l"/>
              </a:tabLst>
            </a:pPr>
            <a:r>
              <a:rPr sz="1200" b="1" u="sng" spc="-5" dirty="0" smtClean="0">
                <a:solidFill>
                  <a:srgbClr val="3F3F3F"/>
                </a:solidFill>
                <a:latin typeface="Arial"/>
                <a:cs typeface="Arial"/>
              </a:rPr>
              <a:t> 	</a:t>
            </a:r>
            <a:r>
              <a:rPr sz="1200" b="1" spc="-5" dirty="0" smtClean="0">
                <a:solidFill>
                  <a:srgbClr val="3F3F3F"/>
                </a:solidFill>
                <a:latin typeface="Arial"/>
                <a:cs typeface="Arial"/>
              </a:rPr>
              <a:t>  </a:t>
            </a:r>
            <a:r>
              <a:rPr sz="1200" b="1" spc="-95" dirty="0" smtClean="0">
                <a:solidFill>
                  <a:srgbClr val="3F3F3F"/>
                </a:solidFill>
                <a:latin typeface="Arial"/>
                <a:cs typeface="Arial"/>
              </a:rPr>
              <a:t>Dirty</a:t>
            </a:r>
            <a:r>
              <a:rPr sz="1200" b="1" spc="-5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200" b="1" spc="25" dirty="0" smtClean="0">
                <a:solidFill>
                  <a:srgbClr val="505050"/>
                </a:solidFill>
                <a:latin typeface="Arial"/>
                <a:cs typeface="Arial"/>
              </a:rPr>
              <a:t>(0</a:t>
            </a:r>
            <a:r>
              <a:rPr sz="1200" b="1" spc="-90" dirty="0" smtClean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sz="1200" b="1" spc="-80" dirty="0" smtClean="0">
                <a:solidFill>
                  <a:srgbClr val="505050"/>
                </a:solidFill>
                <a:latin typeface="Arial"/>
                <a:cs typeface="Arial"/>
              </a:rPr>
              <a:t>in</a:t>
            </a:r>
            <a:r>
              <a:rPr sz="1200" b="1" spc="-65" dirty="0" smtClean="0">
                <a:solidFill>
                  <a:srgbClr val="505050"/>
                </a:solidFill>
                <a:latin typeface="Arial"/>
                <a:cs typeface="Arial"/>
              </a:rPr>
              <a:t> page</a:t>
            </a:r>
            <a:r>
              <a:rPr sz="1200" b="1" spc="5" dirty="0" smtClean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sz="1200" b="1" spc="-90" dirty="0" smtClean="0">
                <a:solidFill>
                  <a:srgbClr val="3F3F3F"/>
                </a:solidFill>
                <a:latin typeface="Arial"/>
                <a:cs typeface="Arial"/>
              </a:rPr>
              <a:t>directory</a:t>
            </a:r>
            <a:r>
              <a:rPr sz="1200" b="1" spc="-60" dirty="0" smtClean="0">
                <a:solidFill>
                  <a:srgbClr val="3F3F3F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A2A2A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Processor,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F3F3F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F3F3F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3F3F3F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A2A2A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A2A2A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912611" y="6599173"/>
            <a:ext cx="306768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0" dirty="0" smtClean="0">
                <a:solidFill>
                  <a:srgbClr val="010101"/>
                </a:solidFill>
                <a:latin typeface="Arial"/>
                <a:cs typeface="Arial"/>
              </a:rPr>
              <a:t>•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All</a:t>
            </a:r>
            <a:r>
              <a:rPr sz="850" spc="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373115" y="6603745"/>
            <a:ext cx="15684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58</a:t>
            </a:r>
            <a:endParaRPr sz="8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413763" y="1690115"/>
            <a:ext cx="60769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85" dirty="0" smtClean="0">
                <a:solidFill>
                  <a:srgbClr val="3F3F3F"/>
                </a:solidFill>
                <a:latin typeface="Arial"/>
                <a:cs typeface="Arial"/>
              </a:rPr>
              <a:t>Directory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013964" y="1690115"/>
            <a:ext cx="726440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60" dirty="0" smtClean="0">
                <a:solidFill>
                  <a:srgbClr val="505050"/>
                </a:solidFill>
                <a:latin typeface="Arial"/>
                <a:cs typeface="Arial"/>
              </a:rPr>
              <a:t>Page</a:t>
            </a:r>
            <a:r>
              <a:rPr sz="1200" b="1" spc="-15" dirty="0" smtClean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sz="1200" b="1" spc="-80" dirty="0" smtClean="0">
                <a:solidFill>
                  <a:srgbClr val="2A2A2A"/>
                </a:solidFill>
                <a:latin typeface="Arial"/>
                <a:cs typeface="Arial"/>
              </a:rPr>
              <a:t>t</a:t>
            </a:r>
            <a:r>
              <a:rPr sz="1200" b="1" spc="-55" dirty="0" smtClean="0">
                <a:solidFill>
                  <a:srgbClr val="505050"/>
                </a:solidFill>
                <a:latin typeface="Arial"/>
                <a:cs typeface="Arial"/>
              </a:rPr>
              <a:t>able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925059" y="1690115"/>
            <a:ext cx="41719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70" dirty="0" smtClean="0">
                <a:solidFill>
                  <a:srgbClr val="3F3F3F"/>
                </a:solidFill>
                <a:latin typeface="Arial"/>
                <a:cs typeface="Arial"/>
              </a:rPr>
              <a:t>Offset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361435" y="2327402"/>
            <a:ext cx="207645" cy="186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b="1" spc="5" dirty="0" smtClean="0">
                <a:solidFill>
                  <a:srgbClr val="505050"/>
                </a:solidFill>
                <a:latin typeface="Arial"/>
                <a:cs typeface="Arial"/>
              </a:rPr>
              <a:t>(a)</a:t>
            </a:r>
            <a:endParaRPr sz="11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920488" y="3246373"/>
            <a:ext cx="1180465" cy="186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b="1" spc="15" dirty="0" smtClean="0">
                <a:solidFill>
                  <a:srgbClr val="3F3F3F"/>
                </a:solidFill>
                <a:latin typeface="Arial"/>
                <a:cs typeface="Arial"/>
              </a:rPr>
              <a:t>6 </a:t>
            </a:r>
            <a:r>
              <a:rPr sz="1150" b="1" spc="105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150" b="1" spc="50" dirty="0" smtClean="0">
                <a:solidFill>
                  <a:srgbClr val="3F3F3F"/>
                </a:solidFill>
                <a:latin typeface="Arial"/>
                <a:cs typeface="Arial"/>
              </a:rPr>
              <a:t>5 </a:t>
            </a:r>
            <a:r>
              <a:rPr sz="1150" b="1" spc="35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150" b="1" spc="-35" dirty="0" smtClean="0">
                <a:solidFill>
                  <a:srgbClr val="3F3F3F"/>
                </a:solidFill>
                <a:latin typeface="Arial"/>
                <a:cs typeface="Arial"/>
              </a:rPr>
              <a:t>4 </a:t>
            </a:r>
            <a:r>
              <a:rPr sz="1150" b="1" spc="120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150" b="1" spc="105" dirty="0" smtClean="0">
                <a:solidFill>
                  <a:srgbClr val="505050"/>
                </a:solidFill>
                <a:latin typeface="Arial"/>
                <a:cs typeface="Arial"/>
              </a:rPr>
              <a:t>3 </a:t>
            </a:r>
            <a:r>
              <a:rPr sz="1150" b="1" spc="15" dirty="0" smtClean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sz="1150" b="1" spc="10" dirty="0" smtClean="0">
                <a:solidFill>
                  <a:srgbClr val="505050"/>
                </a:solidFill>
                <a:latin typeface="Arial"/>
                <a:cs typeface="Arial"/>
              </a:rPr>
              <a:t>2  </a:t>
            </a:r>
            <a:r>
              <a:rPr sz="1150" b="1" spc="-140" dirty="0" smtClean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sz="1150" b="1" spc="50" dirty="0" smtClean="0">
                <a:solidFill>
                  <a:srgbClr val="505050"/>
                </a:solidFill>
                <a:latin typeface="Arial"/>
                <a:cs typeface="Arial"/>
              </a:rPr>
              <a:t>1 </a:t>
            </a:r>
            <a:r>
              <a:rPr sz="1150" b="1" spc="110" dirty="0" smtClean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sz="1150" b="1" spc="-10" dirty="0" smtClean="0">
                <a:solidFill>
                  <a:srgbClr val="2A2A2A"/>
                </a:solidFill>
                <a:latin typeface="Arial"/>
                <a:cs typeface="Arial"/>
              </a:rPr>
              <a:t>0</a:t>
            </a:r>
            <a:endParaRPr sz="11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920488" y="3489705"/>
            <a:ext cx="289560" cy="2025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250" dirty="0" smtClean="0">
                <a:solidFill>
                  <a:srgbClr val="3F3F3F"/>
                </a:solidFill>
                <a:latin typeface="Times New Roman"/>
                <a:cs typeface="Times New Roman"/>
              </a:rPr>
              <a:t>0</a:t>
            </a:r>
            <a:r>
              <a:rPr sz="1250" b="1" spc="140" dirty="0" smtClean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200" b="1" spc="-125" dirty="0" smtClean="0">
                <a:solidFill>
                  <a:srgbClr val="3F3F3F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290820" y="3413252"/>
            <a:ext cx="813435" cy="2819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25" dirty="0" smtClean="0">
                <a:solidFill>
                  <a:srgbClr val="3F3F3F"/>
                </a:solidFill>
                <a:latin typeface="Arial"/>
                <a:cs typeface="Arial"/>
              </a:rPr>
              <a:t>p </a:t>
            </a:r>
            <a:r>
              <a:rPr sz="1200" b="1" spc="-140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800" b="1" spc="37" baseline="2314" dirty="0" smtClean="0">
                <a:solidFill>
                  <a:srgbClr val="3F3F3F"/>
                </a:solidFill>
                <a:latin typeface="Arial"/>
                <a:cs typeface="Arial"/>
              </a:rPr>
              <a:t>p </a:t>
            </a:r>
            <a:r>
              <a:rPr sz="1800" b="1" spc="-52" baseline="2314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2400" b="1" spc="44" baseline="-6944" dirty="0" smtClean="0">
                <a:solidFill>
                  <a:srgbClr val="2A2A2A"/>
                </a:solidFill>
                <a:latin typeface="Arial"/>
                <a:cs typeface="Arial"/>
              </a:rPr>
              <a:t>uw</a:t>
            </a:r>
            <a:r>
              <a:rPr sz="2400" b="1" spc="-30" baseline="-6944" dirty="0" smtClean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200" b="1" spc="25" dirty="0" smtClean="0">
                <a:solidFill>
                  <a:srgbClr val="3F3F3F"/>
                </a:solidFill>
                <a:latin typeface="Arial"/>
                <a:cs typeface="Arial"/>
              </a:rPr>
              <a:t>p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213864" y="3642359"/>
            <a:ext cx="55562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100" dirty="0" smtClean="0">
                <a:solidFill>
                  <a:srgbClr val="3F3F3F"/>
                </a:solidFill>
                <a:latin typeface="Arial"/>
                <a:cs typeface="Arial"/>
              </a:rPr>
              <a:t>Address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281676" y="3598164"/>
            <a:ext cx="301625" cy="4603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5" dirty="0" smtClean="0">
                <a:solidFill>
                  <a:srgbClr val="3F3F3F"/>
                </a:solidFill>
                <a:latin typeface="Times New Roman"/>
                <a:cs typeface="Times New Roman"/>
              </a:rPr>
              <a:t>c</a:t>
            </a:r>
            <a:r>
              <a:rPr sz="1800" b="1" spc="-114" dirty="0" smtClean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600" b="1" spc="-240" dirty="0" smtClean="0">
                <a:solidFill>
                  <a:srgbClr val="3F3F3F"/>
                </a:solidFill>
                <a:latin typeface="Arial"/>
                <a:cs typeface="Arial"/>
              </a:rPr>
              <a:t>w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365"/>
              </a:lnSpc>
            </a:pPr>
            <a:r>
              <a:rPr sz="1250" b="1" spc="204" dirty="0" smtClean="0">
                <a:solidFill>
                  <a:srgbClr val="3F3F3F"/>
                </a:solidFill>
                <a:latin typeface="Times New Roman"/>
                <a:cs typeface="Times New Roman"/>
              </a:rPr>
              <a:t>0</a:t>
            </a:r>
            <a:r>
              <a:rPr sz="1250" b="1" spc="150" dirty="0" smtClean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725" b="1" spc="22" baseline="2415" dirty="0" smtClean="0">
                <a:solidFill>
                  <a:srgbClr val="3F3F3F"/>
                </a:solidFill>
                <a:latin typeface="Times New Roman"/>
                <a:cs typeface="Times New Roman"/>
              </a:rPr>
              <a:t>T</a:t>
            </a:r>
            <a:endParaRPr sz="1725" baseline="2415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693155" y="4731257"/>
            <a:ext cx="743585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634365" algn="l"/>
              </a:tabLst>
            </a:pPr>
            <a:r>
              <a:rPr sz="1050" u="heavy" spc="-5" dirty="0" smtClean="0">
                <a:solidFill>
                  <a:srgbClr val="2A2A2A"/>
                </a:solidFill>
                <a:latin typeface="Arial"/>
                <a:cs typeface="Arial"/>
              </a:rPr>
              <a:t> 	</a:t>
            </a:r>
            <a:r>
              <a:rPr sz="1050" spc="-145" dirty="0" smtClean="0">
                <a:solidFill>
                  <a:srgbClr val="2A2A2A"/>
                </a:solidFill>
                <a:latin typeface="Arial"/>
                <a:cs typeface="Arial"/>
              </a:rPr>
              <a:t>.....</a:t>
            </a:r>
            <a:endParaRPr sz="10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352291" y="5419852"/>
            <a:ext cx="205740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0" dirty="0" smtClean="0">
                <a:solidFill>
                  <a:srgbClr val="505050"/>
                </a:solidFill>
                <a:latin typeface="Arial"/>
                <a:cs typeface="Arial"/>
              </a:rPr>
              <a:t>(b)</a:t>
            </a:r>
            <a:endParaRPr sz="11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65124" y="6299200"/>
            <a:ext cx="39947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2A2A2A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F3F3F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F3F3F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A2A2A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513445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 algn="ctr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2265" algn="l"/>
              </a:tabLst>
            </a:pPr>
            <a:r>
              <a:rPr sz="320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 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corp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speci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type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cache</a:t>
            </a:r>
            <a:endParaRPr sz="3200">
              <a:latin typeface="Arial"/>
              <a:cs typeface="Arial"/>
            </a:endParaRPr>
          </a:p>
          <a:p>
            <a:pPr marL="69850" algn="ctr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call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LB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5" dirty="0" smtClean="0">
                <a:latin typeface="Arial"/>
                <a:cs typeface="Arial"/>
              </a:rPr>
              <a:t>(</a:t>
            </a:r>
            <a:r>
              <a:rPr sz="3200" b="1" spc="0" dirty="0" smtClean="0">
                <a:latin typeface="Arial"/>
                <a:cs typeface="Arial"/>
              </a:rPr>
              <a:t>tran</a:t>
            </a:r>
            <a:r>
              <a:rPr sz="3200" b="1" spc="-10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lat</a:t>
            </a:r>
            <a:r>
              <a:rPr sz="3200" b="1" spc="-10" dirty="0" smtClean="0">
                <a:latin typeface="Arial"/>
                <a:cs typeface="Arial"/>
              </a:rPr>
              <a:t>i</a:t>
            </a:r>
            <a:r>
              <a:rPr sz="3200" b="1" spc="0" dirty="0" smtClean="0">
                <a:latin typeface="Arial"/>
                <a:cs typeface="Arial"/>
              </a:rPr>
              <a:t>on</a:t>
            </a:r>
            <a:r>
              <a:rPr sz="3200" b="1" spc="-4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loo</a:t>
            </a:r>
            <a:r>
              <a:rPr sz="3200" b="1" spc="-10" dirty="0" smtClean="0">
                <a:latin typeface="Arial"/>
                <a:cs typeface="Arial"/>
              </a:rPr>
              <a:t>k</a:t>
            </a:r>
            <a:r>
              <a:rPr sz="3200" b="1" spc="0" dirty="0" smtClean="0">
                <a:latin typeface="Arial"/>
                <a:cs typeface="Arial"/>
              </a:rPr>
              <a:t>-a</a:t>
            </a:r>
            <a:r>
              <a:rPr sz="3200" b="1" spc="-10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ide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buffe</a:t>
            </a:r>
            <a:r>
              <a:rPr sz="3200" b="1" spc="-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).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59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24102"/>
            <a:ext cx="8486140" cy="48723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marR="12700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becaus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repagin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4</a:t>
            </a:r>
            <a:r>
              <a:rPr sz="2800" spc="-25" dirty="0" smtClean="0">
                <a:latin typeface="Arial"/>
                <a:cs typeface="Arial"/>
              </a:rPr>
              <a:t>K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memo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-10" dirty="0" smtClean="0">
                <a:latin typeface="Arial"/>
                <a:cs typeface="Arial"/>
              </a:rPr>
              <a:t> 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q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ire</a:t>
            </a:r>
            <a:r>
              <a:rPr sz="2800" spc="-15" dirty="0" smtClean="0">
                <a:latin typeface="Arial"/>
                <a:cs typeface="Arial"/>
              </a:rPr>
              <a:t>s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cess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ge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y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ge</a:t>
            </a:r>
            <a:r>
              <a:rPr sz="2800" spc="-15" dirty="0" smtClean="0">
                <a:latin typeface="Arial"/>
                <a:cs typeface="Arial"/>
              </a:rPr>
              <a:t> ta</a:t>
            </a:r>
            <a:r>
              <a:rPr sz="2800" spc="-10" dirty="0" smtClean="0">
                <a:latin typeface="Arial"/>
                <a:cs typeface="Arial"/>
              </a:rPr>
              <a:t>bl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both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ocated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mem</a:t>
            </a:r>
            <a:r>
              <a:rPr sz="2800" spc="-15" dirty="0" smtClean="0">
                <a:latin typeface="Arial"/>
                <a:cs typeface="Arial"/>
              </a:rPr>
              <a:t>ory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8048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ho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ds the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3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most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recent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nsla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0" dirty="0" smtClean="0">
                <a:latin typeface="Arial"/>
                <a:cs typeface="Arial"/>
              </a:rPr>
              <a:t>if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ame a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ea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memo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ces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2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address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 </a:t>
            </a:r>
            <a:r>
              <a:rPr sz="2800" spc="-15" dirty="0" smtClean="0">
                <a:latin typeface="Arial"/>
                <a:cs typeface="Arial"/>
              </a:rPr>
              <a:t>already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present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3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LB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4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This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ds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x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ut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1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Pe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 c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sep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Bs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ch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ir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ata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caches.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939" y="122046"/>
            <a:ext cx="8795385" cy="1214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143635" algn="l"/>
              </a:tabLst>
            </a:pPr>
            <a:r>
              <a:rPr sz="4000" b="1" spc="-30" dirty="0" smtClean="0">
                <a:latin typeface="Arial"/>
                <a:cs typeface="Arial"/>
              </a:rPr>
              <a:t>2–</a:t>
            </a:r>
            <a:r>
              <a:rPr sz="4000" b="1" spc="-25" dirty="0" smtClean="0">
                <a:latin typeface="Arial"/>
                <a:cs typeface="Arial"/>
              </a:rPr>
              <a:t>1	INT</a:t>
            </a:r>
            <a:r>
              <a:rPr sz="4000" b="1" spc="-45" dirty="0" smtClean="0">
                <a:latin typeface="Arial"/>
                <a:cs typeface="Arial"/>
              </a:rPr>
              <a:t>E</a:t>
            </a:r>
            <a:r>
              <a:rPr sz="4000" b="1" spc="-30" dirty="0" smtClean="0">
                <a:latin typeface="Arial"/>
                <a:cs typeface="Arial"/>
              </a:rPr>
              <a:t>R</a:t>
            </a:r>
            <a:r>
              <a:rPr sz="4000" b="1" spc="-45" dirty="0" smtClean="0">
                <a:latin typeface="Arial"/>
                <a:cs typeface="Arial"/>
              </a:rPr>
              <a:t>N</a:t>
            </a:r>
            <a:r>
              <a:rPr sz="4000" b="1" spc="-30" dirty="0" smtClean="0">
                <a:latin typeface="Arial"/>
                <a:cs typeface="Arial"/>
              </a:rPr>
              <a:t>AL</a:t>
            </a:r>
            <a:r>
              <a:rPr sz="4000" b="1" spc="10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MIC</a:t>
            </a:r>
            <a:r>
              <a:rPr sz="4000" b="1" spc="-50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OP</a:t>
            </a:r>
            <a:r>
              <a:rPr sz="4000" b="1" spc="-4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OC</a:t>
            </a:r>
            <a:r>
              <a:rPr sz="4000" b="1" spc="-45" dirty="0" smtClean="0">
                <a:latin typeface="Arial"/>
                <a:cs typeface="Arial"/>
              </a:rPr>
              <a:t>E</a:t>
            </a:r>
            <a:r>
              <a:rPr sz="4000" b="1" spc="-30" dirty="0" smtClean="0">
                <a:latin typeface="Arial"/>
                <a:cs typeface="Arial"/>
              </a:rPr>
              <a:t>SSOR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AR</a:t>
            </a:r>
            <a:r>
              <a:rPr sz="4000" b="1" spc="-50" dirty="0" smtClean="0">
                <a:latin typeface="Arial"/>
                <a:cs typeface="Arial"/>
              </a:rPr>
              <a:t>C</a:t>
            </a:r>
            <a:r>
              <a:rPr sz="4000" b="1" spc="-25" dirty="0" smtClean="0">
                <a:latin typeface="Arial"/>
                <a:cs typeface="Arial"/>
              </a:rPr>
              <a:t>HITE</a:t>
            </a:r>
            <a:r>
              <a:rPr sz="4000" b="1" spc="-45" dirty="0" smtClean="0">
                <a:latin typeface="Arial"/>
                <a:cs typeface="Arial"/>
              </a:rPr>
              <a:t>C</a:t>
            </a:r>
            <a:r>
              <a:rPr sz="4000" b="1" spc="-30" dirty="0" smtClean="0">
                <a:latin typeface="Arial"/>
                <a:cs typeface="Arial"/>
              </a:rPr>
              <a:t>TU</a:t>
            </a:r>
            <a:r>
              <a:rPr sz="4000" b="1" spc="-50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E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6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632965"/>
            <a:ext cx="8241665" cy="3606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575310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Be</a:t>
            </a:r>
            <a:r>
              <a:rPr sz="3200" spc="-1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ore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writt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 investi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conf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rat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micr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kn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wn.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ul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ip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 core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cessor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core cont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ins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same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mmi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el.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532130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Each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core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ru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 a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sep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rate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task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ad simul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usly.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25" dirty="0" smtClean="0">
                <a:latin typeface="Arial"/>
                <a:cs typeface="Arial"/>
              </a:rPr>
              <a:t>T</a:t>
            </a:r>
            <a:r>
              <a:rPr sz="4000" b="1" spc="-45" dirty="0" smtClean="0">
                <a:latin typeface="Arial"/>
                <a:cs typeface="Arial"/>
              </a:rPr>
              <a:t>h</a:t>
            </a:r>
            <a:r>
              <a:rPr sz="4000" b="1" spc="-25" dirty="0" smtClean="0">
                <a:latin typeface="Arial"/>
                <a:cs typeface="Arial"/>
              </a:rPr>
              <a:t>e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Page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Directory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and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Pa</a:t>
            </a:r>
            <a:r>
              <a:rPr sz="4000" b="1" spc="-40" dirty="0" smtClean="0">
                <a:latin typeface="Arial"/>
                <a:cs typeface="Arial"/>
              </a:rPr>
              <a:t>g</a:t>
            </a:r>
            <a:r>
              <a:rPr sz="4000" b="1" spc="-25" dirty="0" smtClean="0">
                <a:latin typeface="Arial"/>
                <a:cs typeface="Arial"/>
              </a:rPr>
              <a:t>e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Ta</a:t>
            </a:r>
            <a:r>
              <a:rPr sz="4000" b="1" spc="-45" dirty="0" smtClean="0">
                <a:latin typeface="Arial"/>
                <a:cs typeface="Arial"/>
              </a:rPr>
              <a:t>b</a:t>
            </a:r>
            <a:r>
              <a:rPr sz="4000" b="1" spc="-20" dirty="0" smtClean="0">
                <a:latin typeface="Arial"/>
                <a:cs typeface="Arial"/>
              </a:rPr>
              <a:t>le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60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602980" cy="3703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Only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sy</a:t>
            </a:r>
            <a:r>
              <a:rPr sz="3200" spc="10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ctory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102</a:t>
            </a:r>
            <a:r>
              <a:rPr sz="3200" spc="0" dirty="0" smtClean="0">
                <a:latin typeface="Arial"/>
                <a:cs typeface="Arial"/>
              </a:rPr>
              <a:t>4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word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cate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up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102</a:t>
            </a:r>
            <a:r>
              <a:rPr sz="3200" spc="0" dirty="0" smtClean="0">
                <a:latin typeface="Arial"/>
                <a:cs typeface="Arial"/>
              </a:rPr>
              <a:t>4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Pa</a:t>
            </a:r>
            <a:r>
              <a:rPr sz="3200" spc="-2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rect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4</a:t>
            </a:r>
            <a:r>
              <a:rPr sz="3200" spc="0" dirty="0" smtClean="0">
                <a:latin typeface="Arial"/>
                <a:cs typeface="Arial"/>
              </a:rPr>
              <a:t>K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bytes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le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4"/>
              </a:spcBef>
            </a:pPr>
            <a:endParaRPr sz="750"/>
          </a:p>
          <a:p>
            <a:pPr marL="355600" marR="262890" indent="-342900">
              <a:lnSpc>
                <a:spcPct val="100099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2–1</a:t>
            </a:r>
            <a:r>
              <a:rPr sz="3200" spc="0" dirty="0" smtClean="0">
                <a:latin typeface="Arial"/>
                <a:cs typeface="Arial"/>
              </a:rPr>
              <a:t>3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ctory,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ew p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so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4248" y="3218688"/>
            <a:ext cx="1344168" cy="278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41464" y="1060703"/>
            <a:ext cx="466344" cy="1691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41464" y="2788920"/>
            <a:ext cx="1344168" cy="2103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40479" y="3822191"/>
            <a:ext cx="4645152" cy="21488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54480" y="5276088"/>
            <a:ext cx="502919" cy="3931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63039" y="1408175"/>
            <a:ext cx="2295144" cy="0"/>
          </a:xfrm>
          <a:custGeom>
            <a:avLst/>
            <a:gdLst/>
            <a:ahLst/>
            <a:cxnLst/>
            <a:rect l="l" t="t" r="r" b="b"/>
            <a:pathLst>
              <a:path w="2295144">
                <a:moveTo>
                  <a:pt x="0" y="0"/>
                </a:moveTo>
                <a:lnTo>
                  <a:pt x="2295144" y="0"/>
                </a:lnTo>
              </a:path>
            </a:pathLst>
          </a:custGeom>
          <a:ln w="27432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74469" y="1394460"/>
            <a:ext cx="0" cy="425195"/>
          </a:xfrm>
          <a:custGeom>
            <a:avLst/>
            <a:gdLst/>
            <a:ahLst/>
            <a:cxnLst/>
            <a:rect l="l" t="t" r="r" b="b"/>
            <a:pathLst>
              <a:path h="425195">
                <a:moveTo>
                  <a:pt x="0" y="425195"/>
                </a:moveTo>
                <a:lnTo>
                  <a:pt x="0" y="0"/>
                </a:lnTo>
              </a:path>
            </a:pathLst>
          </a:custGeom>
          <a:ln w="22860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87701" y="1394460"/>
            <a:ext cx="0" cy="425195"/>
          </a:xfrm>
          <a:custGeom>
            <a:avLst/>
            <a:gdLst/>
            <a:ahLst/>
            <a:cxnLst/>
            <a:rect l="l" t="t" r="r" b="b"/>
            <a:pathLst>
              <a:path h="425195">
                <a:moveTo>
                  <a:pt x="0" y="425195"/>
                </a:moveTo>
                <a:lnTo>
                  <a:pt x="0" y="0"/>
                </a:lnTo>
              </a:path>
            </a:pathLst>
          </a:custGeom>
          <a:ln w="22860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94026" y="1801367"/>
            <a:ext cx="0" cy="877824"/>
          </a:xfrm>
          <a:custGeom>
            <a:avLst/>
            <a:gdLst/>
            <a:ahLst/>
            <a:cxnLst/>
            <a:rect l="l" t="t" r="r" b="b"/>
            <a:pathLst>
              <a:path h="877824">
                <a:moveTo>
                  <a:pt x="0" y="877823"/>
                </a:moveTo>
                <a:lnTo>
                  <a:pt x="0" y="0"/>
                </a:lnTo>
              </a:path>
            </a:pathLst>
          </a:custGeom>
          <a:ln w="13716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44467" y="1394460"/>
            <a:ext cx="0" cy="425195"/>
          </a:xfrm>
          <a:custGeom>
            <a:avLst/>
            <a:gdLst/>
            <a:ahLst/>
            <a:cxnLst/>
            <a:rect l="l" t="t" r="r" b="b"/>
            <a:pathLst>
              <a:path h="425195">
                <a:moveTo>
                  <a:pt x="0" y="425195"/>
                </a:moveTo>
                <a:lnTo>
                  <a:pt x="0" y="0"/>
                </a:lnTo>
              </a:path>
            </a:pathLst>
          </a:custGeom>
          <a:ln w="27432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58467" y="1810511"/>
            <a:ext cx="2304287" cy="0"/>
          </a:xfrm>
          <a:custGeom>
            <a:avLst/>
            <a:gdLst/>
            <a:ahLst/>
            <a:cxnLst/>
            <a:rect l="l" t="t" r="r" b="b"/>
            <a:pathLst>
              <a:path w="2304287">
                <a:moveTo>
                  <a:pt x="0" y="0"/>
                </a:moveTo>
                <a:lnTo>
                  <a:pt x="2304287" y="0"/>
                </a:lnTo>
              </a:path>
            </a:pathLst>
          </a:custGeom>
          <a:ln w="18288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1227" y="5317235"/>
            <a:ext cx="896112" cy="0"/>
          </a:xfrm>
          <a:custGeom>
            <a:avLst/>
            <a:gdLst/>
            <a:ahLst/>
            <a:cxnLst/>
            <a:rect l="l" t="t" r="r" b="b"/>
            <a:pathLst>
              <a:path w="896112">
                <a:moveTo>
                  <a:pt x="0" y="0"/>
                </a:moveTo>
                <a:lnTo>
                  <a:pt x="896112" y="0"/>
                </a:lnTo>
              </a:path>
            </a:pathLst>
          </a:custGeom>
          <a:ln w="18288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1227" y="5545835"/>
            <a:ext cx="896112" cy="0"/>
          </a:xfrm>
          <a:custGeom>
            <a:avLst/>
            <a:gdLst/>
            <a:ahLst/>
            <a:cxnLst/>
            <a:rect l="l" t="t" r="r" b="b"/>
            <a:pathLst>
              <a:path w="896112">
                <a:moveTo>
                  <a:pt x="0" y="0"/>
                </a:moveTo>
                <a:lnTo>
                  <a:pt x="896112" y="0"/>
                </a:lnTo>
              </a:path>
            </a:pathLst>
          </a:custGeom>
          <a:ln w="18288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04922" y="1394460"/>
            <a:ext cx="0" cy="425195"/>
          </a:xfrm>
          <a:custGeom>
            <a:avLst/>
            <a:gdLst/>
            <a:ahLst/>
            <a:cxnLst/>
            <a:rect l="l" t="t" r="r" b="b"/>
            <a:pathLst>
              <a:path h="425195">
                <a:moveTo>
                  <a:pt x="0" y="425195"/>
                </a:moveTo>
                <a:lnTo>
                  <a:pt x="0" y="0"/>
                </a:lnTo>
              </a:path>
            </a:pathLst>
          </a:custGeom>
          <a:ln w="22860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91840" y="1801367"/>
            <a:ext cx="0" cy="411479"/>
          </a:xfrm>
          <a:custGeom>
            <a:avLst/>
            <a:gdLst/>
            <a:ahLst/>
            <a:cxnLst/>
            <a:rect l="l" t="t" r="r" b="b"/>
            <a:pathLst>
              <a:path h="411479">
                <a:moveTo>
                  <a:pt x="0" y="411479"/>
                </a:moveTo>
                <a:lnTo>
                  <a:pt x="0" y="0"/>
                </a:lnTo>
              </a:path>
            </a:pathLst>
          </a:custGeom>
          <a:ln w="27432">
            <a:solidFill>
              <a:srgbClr val="9C9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82696" y="2201417"/>
            <a:ext cx="3296411" cy="0"/>
          </a:xfrm>
          <a:custGeom>
            <a:avLst/>
            <a:gdLst/>
            <a:ahLst/>
            <a:cxnLst/>
            <a:rect l="l" t="t" r="r" b="b"/>
            <a:pathLst>
              <a:path w="3296411">
                <a:moveTo>
                  <a:pt x="0" y="0"/>
                </a:moveTo>
                <a:lnTo>
                  <a:pt x="3296411" y="0"/>
                </a:lnTo>
              </a:path>
            </a:pathLst>
          </a:custGeom>
          <a:ln w="13716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06773" y="2665476"/>
            <a:ext cx="0" cy="1179576"/>
          </a:xfrm>
          <a:custGeom>
            <a:avLst/>
            <a:gdLst/>
            <a:ahLst/>
            <a:cxnLst/>
            <a:rect l="l" t="t" r="r" b="b"/>
            <a:pathLst>
              <a:path h="1179576">
                <a:moveTo>
                  <a:pt x="0" y="1179576"/>
                </a:moveTo>
                <a:lnTo>
                  <a:pt x="0" y="0"/>
                </a:lnTo>
              </a:path>
            </a:pathLst>
          </a:custGeom>
          <a:ln w="13716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74920" y="2514600"/>
            <a:ext cx="0" cy="1321308"/>
          </a:xfrm>
          <a:custGeom>
            <a:avLst/>
            <a:gdLst/>
            <a:ahLst/>
            <a:cxnLst/>
            <a:rect l="l" t="t" r="r" b="b"/>
            <a:pathLst>
              <a:path h="1321308">
                <a:moveTo>
                  <a:pt x="0" y="1321308"/>
                </a:moveTo>
                <a:lnTo>
                  <a:pt x="0" y="0"/>
                </a:lnTo>
              </a:path>
            </a:pathLst>
          </a:custGeom>
          <a:ln w="18288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61353" y="2834639"/>
            <a:ext cx="0" cy="1001268"/>
          </a:xfrm>
          <a:custGeom>
            <a:avLst/>
            <a:gdLst/>
            <a:ahLst/>
            <a:cxnLst/>
            <a:rect l="l" t="t" r="r" b="b"/>
            <a:pathLst>
              <a:path h="1001268">
                <a:moveTo>
                  <a:pt x="0" y="1001268"/>
                </a:moveTo>
                <a:lnTo>
                  <a:pt x="0" y="0"/>
                </a:lnTo>
              </a:path>
            </a:pathLst>
          </a:custGeom>
          <a:ln w="22860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67678" y="2194560"/>
            <a:ext cx="0" cy="1650491"/>
          </a:xfrm>
          <a:custGeom>
            <a:avLst/>
            <a:gdLst/>
            <a:ahLst/>
            <a:cxnLst/>
            <a:rect l="l" t="t" r="r" b="b"/>
            <a:pathLst>
              <a:path h="1650491">
                <a:moveTo>
                  <a:pt x="0" y="1650491"/>
                </a:moveTo>
                <a:lnTo>
                  <a:pt x="0" y="0"/>
                </a:lnTo>
              </a:path>
            </a:pathLst>
          </a:custGeom>
          <a:ln w="22860">
            <a:solidFill>
              <a:srgbClr val="9C9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87167" y="2672333"/>
            <a:ext cx="1426464" cy="0"/>
          </a:xfrm>
          <a:custGeom>
            <a:avLst/>
            <a:gdLst/>
            <a:ahLst/>
            <a:cxnLst/>
            <a:rect l="l" t="t" r="r" b="b"/>
            <a:pathLst>
              <a:path w="1426464">
                <a:moveTo>
                  <a:pt x="0" y="0"/>
                </a:moveTo>
                <a:lnTo>
                  <a:pt x="1426464" y="0"/>
                </a:lnTo>
              </a:path>
            </a:pathLst>
          </a:custGeom>
          <a:ln w="13716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99082" y="1801367"/>
            <a:ext cx="0" cy="3493007"/>
          </a:xfrm>
          <a:custGeom>
            <a:avLst/>
            <a:gdLst/>
            <a:ahLst/>
            <a:cxnLst/>
            <a:rect l="l" t="t" r="r" b="b"/>
            <a:pathLst>
              <a:path h="3493007">
                <a:moveTo>
                  <a:pt x="0" y="3493007"/>
                </a:moveTo>
                <a:lnTo>
                  <a:pt x="0" y="0"/>
                </a:lnTo>
              </a:path>
            </a:pathLst>
          </a:custGeom>
          <a:ln w="13716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56632" y="2564892"/>
            <a:ext cx="1033271" cy="0"/>
          </a:xfrm>
          <a:custGeom>
            <a:avLst/>
            <a:gdLst/>
            <a:ahLst/>
            <a:cxnLst/>
            <a:rect l="l" t="t" r="r" b="b"/>
            <a:pathLst>
              <a:path w="1033271">
                <a:moveTo>
                  <a:pt x="0" y="0"/>
                </a:moveTo>
                <a:lnTo>
                  <a:pt x="1033271" y="0"/>
                </a:lnTo>
              </a:path>
            </a:pathLst>
          </a:custGeom>
          <a:ln w="18288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65776" y="3824478"/>
            <a:ext cx="1207008" cy="0"/>
          </a:xfrm>
          <a:custGeom>
            <a:avLst/>
            <a:gdLst/>
            <a:ahLst/>
            <a:cxnLst/>
            <a:rect l="l" t="t" r="r" b="b"/>
            <a:pathLst>
              <a:path w="1207008">
                <a:moveTo>
                  <a:pt x="0" y="0"/>
                </a:moveTo>
                <a:lnTo>
                  <a:pt x="1207008" y="0"/>
                </a:lnTo>
              </a:path>
            </a:pathLst>
          </a:custGeom>
          <a:ln w="22860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82611" y="2766060"/>
            <a:ext cx="0" cy="1147572"/>
          </a:xfrm>
          <a:custGeom>
            <a:avLst/>
            <a:gdLst/>
            <a:ahLst/>
            <a:cxnLst/>
            <a:rect l="l" t="t" r="r" b="b"/>
            <a:pathLst>
              <a:path h="1147572">
                <a:moveTo>
                  <a:pt x="0" y="1147572"/>
                </a:moveTo>
                <a:lnTo>
                  <a:pt x="0" y="0"/>
                </a:lnTo>
              </a:path>
            </a:pathLst>
          </a:custGeom>
          <a:ln w="18288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46769" y="2980944"/>
            <a:ext cx="0" cy="864107"/>
          </a:xfrm>
          <a:custGeom>
            <a:avLst/>
            <a:gdLst/>
            <a:ahLst/>
            <a:cxnLst/>
            <a:rect l="l" t="t" r="r" b="b"/>
            <a:pathLst>
              <a:path h="864107">
                <a:moveTo>
                  <a:pt x="0" y="864107"/>
                </a:moveTo>
                <a:lnTo>
                  <a:pt x="0" y="0"/>
                </a:lnTo>
              </a:path>
            </a:pathLst>
          </a:custGeom>
          <a:ln w="18288">
            <a:solidFill>
              <a:srgbClr val="34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73468" y="3451859"/>
            <a:ext cx="1284731" cy="0"/>
          </a:xfrm>
          <a:custGeom>
            <a:avLst/>
            <a:gdLst/>
            <a:ahLst/>
            <a:cxnLst/>
            <a:rect l="l" t="t" r="r" b="b"/>
            <a:pathLst>
              <a:path w="1284731">
                <a:moveTo>
                  <a:pt x="0" y="0"/>
                </a:moveTo>
                <a:lnTo>
                  <a:pt x="1284731" y="0"/>
                </a:lnTo>
              </a:path>
            </a:pathLst>
          </a:custGeom>
          <a:ln w="27432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173468" y="3678173"/>
            <a:ext cx="1284731" cy="0"/>
          </a:xfrm>
          <a:custGeom>
            <a:avLst/>
            <a:gdLst/>
            <a:ahLst/>
            <a:cxnLst/>
            <a:rect l="l" t="t" r="r" b="b"/>
            <a:pathLst>
              <a:path w="1284731">
                <a:moveTo>
                  <a:pt x="0" y="0"/>
                </a:moveTo>
                <a:lnTo>
                  <a:pt x="1284731" y="0"/>
                </a:lnTo>
              </a:path>
            </a:pathLst>
          </a:custGeom>
          <a:ln w="13716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79908" y="140715"/>
            <a:ext cx="1276350" cy="2698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b="1" spc="25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00" b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b="1" spc="135" dirty="0" smtClean="0">
                <a:solidFill>
                  <a:srgbClr val="010101"/>
                </a:solidFill>
                <a:latin typeface="Arial"/>
                <a:cs typeface="Arial"/>
              </a:rPr>
              <a:t>2-13</a:t>
            </a:r>
            <a:endParaRPr sz="17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660651" y="134365"/>
            <a:ext cx="6997700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b="1" spc="-2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0" dirty="0" smtClean="0">
                <a:solidFill>
                  <a:srgbClr val="010101"/>
                </a:solidFill>
                <a:latin typeface="Arial"/>
                <a:cs typeface="Arial"/>
              </a:rPr>
              <a:t>paging</a:t>
            </a:r>
            <a:r>
              <a:rPr sz="1750" b="1" spc="1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0" dirty="0" smtClean="0">
                <a:solidFill>
                  <a:srgbClr val="010101"/>
                </a:solidFill>
                <a:latin typeface="Arial"/>
                <a:cs typeface="Arial"/>
              </a:rPr>
              <a:t>mechanism </a:t>
            </a:r>
            <a:r>
              <a:rPr sz="1750" b="1" spc="-204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in</a:t>
            </a:r>
            <a:r>
              <a:rPr sz="1750" b="1" spc="-70" dirty="0" smtClean="0">
                <a:solidFill>
                  <a:srgbClr val="010101"/>
                </a:solidFill>
                <a:latin typeface="Arial"/>
                <a:cs typeface="Arial"/>
              </a:rPr>
              <a:t> the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b="1" spc="45" dirty="0" smtClean="0">
                <a:solidFill>
                  <a:srgbClr val="010101"/>
                </a:solidFill>
                <a:latin typeface="Arial"/>
                <a:cs typeface="Arial"/>
              </a:rPr>
              <a:t>80386</a:t>
            </a:r>
            <a:r>
              <a:rPr sz="1700" b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through</a:t>
            </a:r>
            <a:r>
              <a:rPr sz="1750" b="1" spc="20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5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1750" b="1" spc="1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5" dirty="0" smtClean="0">
                <a:solidFill>
                  <a:srgbClr val="010101"/>
                </a:solidFill>
                <a:latin typeface="Arial"/>
                <a:cs typeface="Arial"/>
              </a:rPr>
              <a:t>microprocessors.</a:t>
            </a:r>
            <a:endParaRPr sz="17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710944" y="1514602"/>
            <a:ext cx="213995" cy="201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-80" dirty="0" smtClean="0">
                <a:solidFill>
                  <a:srgbClr val="545454"/>
                </a:solidFill>
                <a:latin typeface="Arial"/>
                <a:cs typeface="Arial"/>
              </a:rPr>
              <a:t>D</a:t>
            </a:r>
            <a:r>
              <a:rPr sz="1250" b="1" spc="-65" dirty="0" smtClean="0">
                <a:solidFill>
                  <a:srgbClr val="707070"/>
                </a:solidFill>
                <a:latin typeface="Arial"/>
                <a:cs typeface="Arial"/>
              </a:rPr>
              <a:t>i</a:t>
            </a:r>
            <a:r>
              <a:rPr sz="1250" b="1" spc="-125" dirty="0" smtClean="0">
                <a:solidFill>
                  <a:srgbClr val="545454"/>
                </a:solidFill>
                <a:latin typeface="Arial"/>
                <a:cs typeface="Arial"/>
              </a:rPr>
              <a:t>r</a:t>
            </a:r>
            <a:endParaRPr sz="12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059683" y="1534667"/>
            <a:ext cx="426084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25" dirty="0" smtClean="0">
                <a:solidFill>
                  <a:srgbClr val="545454"/>
                </a:solidFill>
                <a:latin typeface="Arial"/>
                <a:cs typeface="Arial"/>
              </a:rPr>
              <a:t>O</a:t>
            </a:r>
            <a:r>
              <a:rPr sz="1200" b="1" spc="-114" dirty="0" smtClean="0">
                <a:solidFill>
                  <a:srgbClr val="363636"/>
                </a:solidFill>
                <a:latin typeface="Arial"/>
                <a:cs typeface="Arial"/>
              </a:rPr>
              <a:t>f</a:t>
            </a:r>
            <a:r>
              <a:rPr sz="1200" b="1" spc="-55" dirty="0" smtClean="0">
                <a:solidFill>
                  <a:srgbClr val="545454"/>
                </a:solidFill>
                <a:latin typeface="Arial"/>
                <a:cs typeface="Arial"/>
              </a:rPr>
              <a:t>fs</a:t>
            </a:r>
            <a:r>
              <a:rPr sz="1200" b="1" spc="-50" dirty="0" smtClean="0">
                <a:solidFill>
                  <a:srgbClr val="545454"/>
                </a:solidFill>
                <a:latin typeface="Arial"/>
                <a:cs typeface="Arial"/>
              </a:rPr>
              <a:t>e</a:t>
            </a:r>
            <a:r>
              <a:rPr sz="1200" b="1" spc="-95" dirty="0" smtClean="0">
                <a:solidFill>
                  <a:srgbClr val="363636"/>
                </a:solidFill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19988" y="5075173"/>
            <a:ext cx="362585" cy="449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0005">
              <a:lnSpc>
                <a:spcPct val="100000"/>
              </a:lnSpc>
            </a:pPr>
            <a:r>
              <a:rPr sz="1150" b="1" spc="45" dirty="0" smtClean="0">
                <a:solidFill>
                  <a:srgbClr val="545454"/>
                </a:solidFill>
                <a:latin typeface="Arial"/>
                <a:cs typeface="Arial"/>
              </a:rPr>
              <a:t>CR3</a:t>
            </a:r>
            <a:endParaRPr sz="115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8"/>
              </a:spcBef>
            </a:pPr>
            <a:endParaRPr sz="800"/>
          </a:p>
          <a:p>
            <a:pPr marL="12700">
              <a:lnSpc>
                <a:spcPct val="100000"/>
              </a:lnSpc>
            </a:pPr>
            <a:r>
              <a:rPr sz="1050" b="1" spc="-45" dirty="0" smtClean="0">
                <a:solidFill>
                  <a:srgbClr val="363636"/>
                </a:solidFill>
                <a:latin typeface="Arial"/>
                <a:cs typeface="Arial"/>
              </a:rPr>
              <a:t>B</a:t>
            </a:r>
            <a:r>
              <a:rPr sz="1050" b="1" spc="55" dirty="0" smtClean="0">
                <a:solidFill>
                  <a:srgbClr val="545454"/>
                </a:solidFill>
                <a:latin typeface="Arial"/>
                <a:cs typeface="Arial"/>
              </a:rPr>
              <a:t>ase</a:t>
            </a:r>
            <a:endParaRPr sz="10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309876" y="1523746"/>
            <a:ext cx="382270" cy="201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-55" dirty="0" smtClean="0">
                <a:solidFill>
                  <a:srgbClr val="545454"/>
                </a:solidFill>
                <a:latin typeface="Arial"/>
                <a:cs typeface="Arial"/>
              </a:rPr>
              <a:t>Page</a:t>
            </a:r>
            <a:endParaRPr sz="12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217667" y="2687828"/>
            <a:ext cx="81089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b="1" spc="-110" dirty="0" smtClean="0">
                <a:solidFill>
                  <a:srgbClr val="545454"/>
                </a:solidFill>
                <a:latin typeface="Arial"/>
                <a:cs typeface="Arial"/>
              </a:rPr>
              <a:t>Page</a:t>
            </a:r>
            <a:r>
              <a:rPr sz="1300" b="1" spc="-40" dirty="0" smtClean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300" b="1" spc="-114" dirty="0" smtClean="0">
                <a:solidFill>
                  <a:srgbClr val="363636"/>
                </a:solidFill>
                <a:latin typeface="Arial"/>
                <a:cs typeface="Arial"/>
              </a:rPr>
              <a:t>t</a:t>
            </a:r>
            <a:r>
              <a:rPr sz="1300" b="1" spc="-105" dirty="0" smtClean="0">
                <a:solidFill>
                  <a:srgbClr val="545454"/>
                </a:solidFill>
                <a:latin typeface="Arial"/>
                <a:cs typeface="Arial"/>
              </a:rPr>
              <a:t>ab</a:t>
            </a:r>
            <a:r>
              <a:rPr sz="1300" b="1" spc="-150" dirty="0" smtClean="0">
                <a:solidFill>
                  <a:srgbClr val="363636"/>
                </a:solidFill>
                <a:latin typeface="Arial"/>
                <a:cs typeface="Arial"/>
              </a:rPr>
              <a:t>l</a:t>
            </a:r>
            <a:r>
              <a:rPr sz="1300" b="1" spc="-80" dirty="0" smtClean="0">
                <a:solidFill>
                  <a:srgbClr val="545454"/>
                </a:solidFill>
                <a:latin typeface="Arial"/>
                <a:cs typeface="Arial"/>
              </a:rPr>
              <a:t>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497248" y="899159"/>
            <a:ext cx="15049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90" dirty="0" smtClean="0">
                <a:solidFill>
                  <a:srgbClr val="545454"/>
                </a:solidFill>
                <a:latin typeface="Arial"/>
                <a:cs typeface="Arial"/>
              </a:rPr>
              <a:t>m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65124" y="6299200"/>
            <a:ext cx="398843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50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63636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63636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24460" y="6240526"/>
            <a:ext cx="3694429" cy="592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9950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9950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363636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63636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63636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endParaRPr sz="8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46836" y="6427215"/>
            <a:ext cx="369062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363636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Processor,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63636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63636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46836" y="6695185"/>
            <a:ext cx="70231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373115" y="6597395"/>
            <a:ext cx="149225" cy="149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35" dirty="0" smtClean="0">
                <a:solidFill>
                  <a:srgbClr val="010101"/>
                </a:solidFill>
                <a:latin typeface="Times New Roman"/>
                <a:cs typeface="Times New Roman"/>
              </a:rPr>
              <a:t>61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912611" y="6599173"/>
            <a:ext cx="306768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0" dirty="0" smtClean="0">
                <a:solidFill>
                  <a:srgbClr val="010101"/>
                </a:solidFill>
                <a:latin typeface="Arial"/>
                <a:cs typeface="Arial"/>
              </a:rPr>
              <a:t>•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All</a:t>
            </a:r>
            <a:r>
              <a:rPr sz="850" spc="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2016251" y="3223260"/>
          <a:ext cx="1851660" cy="2414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6444"/>
                <a:gridCol w="557783"/>
              </a:tblGrid>
              <a:tr h="141731">
                <a:tc gridSpan="2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3F3F3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35024"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rgbClr val="545454"/>
                          </a:solidFill>
                          <a:latin typeface="Arial"/>
                          <a:cs typeface="Arial"/>
                        </a:rPr>
                        <a:t>Page</a:t>
                      </a:r>
                      <a:r>
                        <a:rPr sz="1200" b="1" spc="-35" dirty="0" smtClean="0">
                          <a:solidFill>
                            <a:srgbClr val="5454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85" dirty="0" smtClean="0">
                          <a:solidFill>
                            <a:srgbClr val="545454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200" b="1" spc="-45" dirty="0" smtClean="0">
                          <a:solidFill>
                            <a:srgbClr val="70707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b="1" spc="-80" dirty="0" smtClean="0">
                          <a:solidFill>
                            <a:srgbClr val="363636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spc="0" dirty="0" smtClean="0">
                          <a:solidFill>
                            <a:srgbClr val="545454"/>
                          </a:solidFill>
                          <a:latin typeface="Arial"/>
                          <a:cs typeface="Arial"/>
                        </a:rPr>
                        <a:t>ectory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3F3F3F"/>
                      </a:solidFill>
                      <a:prstDash val="solid"/>
                    </a:lnL>
                    <a:lnR w="27432">
                      <a:solidFill>
                        <a:srgbClr val="545454"/>
                      </a:solidFill>
                      <a:prstDash val="solid"/>
                    </a:lnR>
                    <a:lnB w="27432">
                      <a:solidFill>
                        <a:srgbClr val="545454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545454"/>
                      </a:solidFill>
                      <a:prstDash val="solid"/>
                    </a:lnL>
                    <a:lnB w="22860">
                      <a:solidFill>
                        <a:srgbClr val="838080"/>
                      </a:solidFill>
                      <a:prstDash val="solid"/>
                    </a:lnB>
                  </a:tcPr>
                </a:tc>
              </a:tr>
              <a:tr h="310896"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3F3F3F"/>
                      </a:solidFill>
                      <a:prstDash val="solid"/>
                    </a:lnL>
                    <a:lnR w="27432">
                      <a:solidFill>
                        <a:srgbClr val="545454"/>
                      </a:solidFill>
                      <a:prstDash val="solid"/>
                    </a:lnR>
                    <a:lnT w="27432">
                      <a:solidFill>
                        <a:srgbClr val="545454"/>
                      </a:solidFill>
                      <a:prstDash val="solid"/>
                    </a:lnT>
                    <a:lnB w="18288">
                      <a:solidFill>
                        <a:srgbClr val="3F3F3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7432">
                      <a:solidFill>
                        <a:srgbClr val="545454"/>
                      </a:solidFill>
                      <a:prstDash val="solid"/>
                    </a:lnL>
                    <a:lnB w="22860">
                      <a:solidFill>
                        <a:srgbClr val="838080"/>
                      </a:solidFill>
                      <a:prstDash val="solid"/>
                    </a:lnB>
                  </a:tcPr>
                </a:tc>
              </a:tr>
              <a:tr h="306324"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3F3F3F"/>
                      </a:solidFill>
                      <a:prstDash val="solid"/>
                    </a:lnL>
                    <a:lnR w="27432">
                      <a:solidFill>
                        <a:srgbClr val="545454"/>
                      </a:solidFill>
                      <a:prstDash val="solid"/>
                    </a:lnR>
                    <a:lnT w="18288">
                      <a:solidFill>
                        <a:srgbClr val="3F3F3F"/>
                      </a:solidFill>
                      <a:prstDash val="solid"/>
                    </a:lnT>
                    <a:lnB w="18288">
                      <a:solidFill>
                        <a:srgbClr val="38383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7432">
                      <a:solidFill>
                        <a:srgbClr val="545454"/>
                      </a:solidFill>
                      <a:prstDash val="solid"/>
                    </a:lnL>
                    <a:lnB w="22860">
                      <a:solidFill>
                        <a:srgbClr val="838080"/>
                      </a:solidFill>
                      <a:prstDash val="solid"/>
                    </a:lnB>
                  </a:tcPr>
                </a:tc>
              </a:tr>
              <a:tr h="166877">
                <a:tc rowSpan="2"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3F3F3F"/>
                      </a:solidFill>
                      <a:prstDash val="solid"/>
                    </a:lnL>
                    <a:lnR w="27432">
                      <a:solidFill>
                        <a:srgbClr val="545454"/>
                      </a:solidFill>
                      <a:prstDash val="solid"/>
                    </a:lnR>
                    <a:lnT w="18288">
                      <a:solidFill>
                        <a:srgbClr val="383838"/>
                      </a:solidFill>
                      <a:prstDash val="solid"/>
                    </a:lnT>
                    <a:lnB w="22860">
                      <a:solidFill>
                        <a:srgbClr val="48484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7432">
                      <a:solidFill>
                        <a:srgbClr val="545454"/>
                      </a:solidFill>
                      <a:prstDash val="solid"/>
                    </a:lnL>
                    <a:lnB w="22860">
                      <a:solidFill>
                        <a:srgbClr val="838080"/>
                      </a:solidFill>
                      <a:prstDash val="solid"/>
                    </a:lnB>
                  </a:tcPr>
                </a:tc>
              </a:tr>
              <a:tr h="1417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8288">
                      <a:solidFill>
                        <a:srgbClr val="3F3F3F"/>
                      </a:solidFill>
                      <a:prstDash val="solid"/>
                    </a:lnL>
                    <a:lnR w="27432">
                      <a:solidFill>
                        <a:srgbClr val="545454"/>
                      </a:solidFill>
                      <a:prstDash val="solid"/>
                    </a:lnR>
                    <a:lnT w="18288">
                      <a:solidFill>
                        <a:srgbClr val="383838"/>
                      </a:solidFill>
                      <a:prstDash val="solid"/>
                    </a:lnT>
                    <a:lnB w="22860">
                      <a:solidFill>
                        <a:srgbClr val="4848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545454"/>
                      </a:solidFill>
                      <a:prstDash val="solid"/>
                    </a:lnL>
                    <a:lnT w="22860">
                      <a:solidFill>
                        <a:srgbClr val="83808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7173468" y="969263"/>
          <a:ext cx="1291590" cy="12435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5196"/>
                <a:gridCol w="838962"/>
              </a:tblGrid>
              <a:tr h="256032">
                <a:tc rowSpan="2"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rgbClr val="545454"/>
                          </a:solidFill>
                          <a:latin typeface="Arial"/>
                          <a:cs typeface="Arial"/>
                        </a:rPr>
                        <a:t>Me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3B3B3B"/>
                      </a:solidFill>
                      <a:prstDash val="solid"/>
                    </a:lnL>
                    <a:lnB w="18288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rgbClr val="545454"/>
                          </a:solidFill>
                          <a:latin typeface="Arial"/>
                          <a:cs typeface="Arial"/>
                        </a:rPr>
                        <a:t>ory</a:t>
                      </a:r>
                      <a:r>
                        <a:rPr sz="1200" b="1" spc="5" dirty="0" smtClean="0">
                          <a:solidFill>
                            <a:srgbClr val="54545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25" dirty="0" smtClean="0">
                          <a:solidFill>
                            <a:srgbClr val="363636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250" b="1" spc="0" dirty="0" smtClean="0">
                          <a:solidFill>
                            <a:srgbClr val="545454"/>
                          </a:solidFill>
                          <a:latin typeface="Arial"/>
                          <a:cs typeface="Arial"/>
                        </a:rPr>
                        <a:t>ages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8288">
                      <a:solidFill>
                        <a:srgbClr val="484848"/>
                      </a:solidFill>
                      <a:prstDash val="solid"/>
                    </a:lnB>
                  </a:tcPr>
                </a:tc>
              </a:tr>
              <a:tr h="49834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8288">
                      <a:solidFill>
                        <a:srgbClr val="3B3B3B"/>
                      </a:solidFill>
                      <a:prstDash val="solid"/>
                    </a:lnL>
                    <a:lnB w="18288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8288">
                      <a:solidFill>
                        <a:srgbClr val="342F2F"/>
                      </a:solidFill>
                      <a:prstDash val="solid"/>
                    </a:lnR>
                    <a:lnT w="18288">
                      <a:solidFill>
                        <a:srgbClr val="484848"/>
                      </a:solidFill>
                      <a:prstDash val="solid"/>
                    </a:lnT>
                    <a:lnB w="18288">
                      <a:solidFill>
                        <a:srgbClr val="3B3B3B"/>
                      </a:solidFill>
                      <a:prstDash val="solid"/>
                    </a:lnB>
                  </a:tcPr>
                </a:tc>
              </a:tr>
              <a:tr h="226313">
                <a:tc gridSpan="2">
                  <a:txBody>
                    <a:bodyPr/>
                    <a:lstStyle/>
                    <a:p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3B3B3B"/>
                      </a:solidFill>
                      <a:prstDash val="solid"/>
                    </a:lnL>
                    <a:lnR w="18288">
                      <a:solidFill>
                        <a:srgbClr val="342F2F"/>
                      </a:solidFill>
                      <a:prstDash val="solid"/>
                    </a:lnR>
                    <a:lnT w="18288">
                      <a:solidFill>
                        <a:srgbClr val="3B3B3B"/>
                      </a:solidFill>
                      <a:prstDash val="solid"/>
                    </a:lnT>
                    <a:lnB w="22860">
                      <a:solidFill>
                        <a:srgbClr val="48484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44601">
                <a:tc gridSpan="2">
                  <a:txBody>
                    <a:bodyPr/>
                    <a:lstStyle/>
                    <a:p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3B3B3B"/>
                      </a:solidFill>
                      <a:prstDash val="solid"/>
                    </a:lnL>
                    <a:lnR w="18288">
                      <a:solidFill>
                        <a:srgbClr val="342F2F"/>
                      </a:solidFill>
                      <a:prstDash val="solid"/>
                    </a:lnR>
                    <a:lnT w="22860">
                      <a:solidFill>
                        <a:srgbClr val="484848"/>
                      </a:solidFill>
                      <a:prstDash val="solid"/>
                    </a:lnT>
                    <a:lnB w="18288">
                      <a:solidFill>
                        <a:srgbClr val="44444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06361" y="6457188"/>
            <a:ext cx="2280920" cy="149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1044" y="6307328"/>
            <a:ext cx="4009390" cy="2578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98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1315" y="261111"/>
            <a:ext cx="8603615" cy="1459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DOS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EM</a:t>
            </a:r>
            <a:r>
              <a:rPr sz="3200" spc="-2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386</a:t>
            </a:r>
            <a:r>
              <a:rPr sz="3200" spc="0" dirty="0" smtClean="0">
                <a:latin typeface="Arial"/>
                <a:cs typeface="Arial"/>
              </a:rPr>
              <a:t>.EXE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es to re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ef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tween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0" dirty="0" smtClean="0">
                <a:latin typeface="Arial"/>
                <a:cs typeface="Arial"/>
              </a:rPr>
              <a:t>C800</a:t>
            </a:r>
            <a:r>
              <a:rPr sz="3200" spc="-5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H– EFFFFH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5" dirty="0" smtClean="0">
                <a:latin typeface="Arial"/>
                <a:cs typeface="Arial"/>
              </a:rPr>
              <a:t>k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1044" y="6556247"/>
            <a:ext cx="2973705" cy="2819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>
              <a:lnSpc>
                <a:spcPts val="1080"/>
              </a:lnSpc>
            </a:pP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 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71591" y="6597395"/>
            <a:ext cx="153670" cy="149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62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04357" y="6597395"/>
            <a:ext cx="3083560" cy="149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1315" y="1812163"/>
            <a:ext cx="8446135" cy="4006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marR="405130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by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re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ng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x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ac</a:t>
            </a:r>
            <a:r>
              <a:rPr sz="2800" spc="-10" dirty="0" smtClean="0">
                <a:latin typeface="Arial"/>
                <a:cs typeface="Arial"/>
              </a:rPr>
              <a:t>kfi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 co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em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all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5" dirty="0" smtClean="0">
                <a:latin typeface="Arial"/>
                <a:cs typeface="Arial"/>
              </a:rPr>
              <a:t>w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DOS</a:t>
            </a:r>
            <a:r>
              <a:rPr sz="2800" spc="-15" dirty="0" smtClean="0">
                <a:latin typeface="Arial"/>
                <a:cs typeface="Arial"/>
              </a:rPr>
              <a:t> 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cess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ad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iti</a:t>
            </a:r>
            <a:r>
              <a:rPr sz="2800" spc="-15" dirty="0" smtClean="0">
                <a:latin typeface="Arial"/>
                <a:cs typeface="Arial"/>
              </a:rPr>
              <a:t>onal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memory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Each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try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rectory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correspo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ds to</a:t>
            </a:r>
            <a:r>
              <a:rPr sz="3200" spc="-10" dirty="0" smtClean="0">
                <a:latin typeface="Arial"/>
                <a:cs typeface="Arial"/>
              </a:rPr>
              <a:t> 4</a:t>
            </a:r>
            <a:r>
              <a:rPr sz="3200" spc="0" dirty="0" smtClean="0">
                <a:latin typeface="Arial"/>
                <a:cs typeface="Arial"/>
              </a:rPr>
              <a:t>M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ytes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ical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84963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Each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try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4</a:t>
            </a:r>
            <a:r>
              <a:rPr sz="3200" spc="0" dirty="0" smtClean="0">
                <a:latin typeface="Arial"/>
                <a:cs typeface="Arial"/>
              </a:rPr>
              <a:t>K bytes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ical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ts val="381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Wi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ws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lso r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sy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0542" y="4128515"/>
            <a:ext cx="0" cy="1485900"/>
          </a:xfrm>
          <a:custGeom>
            <a:avLst/>
            <a:gdLst/>
            <a:ahLst/>
            <a:cxnLst/>
            <a:rect l="l" t="t" r="r" b="b"/>
            <a:pathLst>
              <a:path h="1485900">
                <a:moveTo>
                  <a:pt x="0" y="1485900"/>
                </a:moveTo>
                <a:lnTo>
                  <a:pt x="0" y="0"/>
                </a:lnTo>
              </a:path>
            </a:pathLst>
          </a:custGeom>
          <a:ln w="13716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75303" y="228371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4572">
            <a:solidFill>
              <a:srgbClr val="443F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0763" y="120497"/>
            <a:ext cx="8679815" cy="9683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890">
              <a:lnSpc>
                <a:spcPct val="105200"/>
              </a:lnSpc>
            </a:pPr>
            <a:r>
              <a:rPr sz="1750" spc="70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spc="-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130" dirty="0" smtClean="0">
                <a:solidFill>
                  <a:srgbClr val="010101"/>
                </a:solidFill>
                <a:latin typeface="Arial"/>
                <a:cs typeface="Arial"/>
              </a:rPr>
              <a:t>2-14 </a:t>
            </a:r>
            <a:r>
              <a:rPr sz="1750" spc="-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spc="3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00" spc="1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spc="45" dirty="0" smtClean="0">
                <a:solidFill>
                  <a:srgbClr val="010101"/>
                </a:solidFill>
                <a:latin typeface="Arial"/>
                <a:cs typeface="Arial"/>
              </a:rPr>
              <a:t>page</a:t>
            </a:r>
            <a:r>
              <a:rPr sz="1700" spc="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spc="10" dirty="0" smtClean="0">
                <a:solidFill>
                  <a:srgbClr val="010101"/>
                </a:solidFill>
                <a:latin typeface="Arial"/>
                <a:cs typeface="Arial"/>
              </a:rPr>
              <a:t>directory, </a:t>
            </a:r>
            <a:r>
              <a:rPr sz="1700" spc="-2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spc="45" dirty="0" smtClean="0">
                <a:solidFill>
                  <a:srgbClr val="010101"/>
                </a:solidFill>
                <a:latin typeface="Arial"/>
                <a:cs typeface="Arial"/>
              </a:rPr>
              <a:t>page</a:t>
            </a:r>
            <a:r>
              <a:rPr sz="1700" spc="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spc="10" dirty="0" smtClean="0">
                <a:solidFill>
                  <a:srgbClr val="010101"/>
                </a:solidFill>
                <a:latin typeface="Arial"/>
                <a:cs typeface="Arial"/>
              </a:rPr>
              <a:t>table</a:t>
            </a:r>
            <a:r>
              <a:rPr sz="1700" spc="1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-10" dirty="0" smtClean="0">
                <a:solidFill>
                  <a:srgbClr val="010101"/>
                </a:solidFill>
                <a:latin typeface="Arial"/>
                <a:cs typeface="Arial"/>
              </a:rPr>
              <a:t>0,</a:t>
            </a:r>
            <a:r>
              <a:rPr sz="17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spc="4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170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spc="25" dirty="0" smtClean="0">
                <a:solidFill>
                  <a:srgbClr val="010101"/>
                </a:solidFill>
                <a:latin typeface="Arial"/>
                <a:cs typeface="Arial"/>
              </a:rPr>
              <a:t>two</a:t>
            </a:r>
            <a:r>
              <a:rPr sz="1700" spc="16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spc="40" dirty="0" smtClean="0">
                <a:solidFill>
                  <a:srgbClr val="010101"/>
                </a:solidFill>
                <a:latin typeface="Arial"/>
                <a:cs typeface="Arial"/>
              </a:rPr>
              <a:t>memory</a:t>
            </a:r>
            <a:r>
              <a:rPr sz="1700" spc="1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spc="25" dirty="0" smtClean="0">
                <a:solidFill>
                  <a:srgbClr val="010101"/>
                </a:solidFill>
                <a:latin typeface="Arial"/>
                <a:cs typeface="Arial"/>
              </a:rPr>
              <a:t>pages.</a:t>
            </a:r>
            <a:r>
              <a:rPr sz="1700" spc="1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spc="25" dirty="0" smtClean="0">
                <a:solidFill>
                  <a:srgbClr val="010101"/>
                </a:solidFill>
                <a:latin typeface="Arial"/>
                <a:cs typeface="Arial"/>
              </a:rPr>
              <a:t>Note</a:t>
            </a:r>
            <a:r>
              <a:rPr sz="1700" spc="40" dirty="0" smtClean="0">
                <a:solidFill>
                  <a:srgbClr val="010101"/>
                </a:solidFill>
                <a:latin typeface="Arial"/>
                <a:cs typeface="Arial"/>
              </a:rPr>
              <a:t> how</a:t>
            </a:r>
            <a:r>
              <a:rPr sz="1700" spc="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spc="30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00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spc="25" dirty="0" smtClean="0">
                <a:solidFill>
                  <a:srgbClr val="010101"/>
                </a:solidFill>
                <a:latin typeface="Arial"/>
                <a:cs typeface="Arial"/>
              </a:rPr>
              <a:t>address</a:t>
            </a:r>
            <a:r>
              <a:rPr sz="1700" spc="2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spc="-15" dirty="0" smtClean="0">
                <a:solidFill>
                  <a:srgbClr val="010101"/>
                </a:solidFill>
                <a:latin typeface="Arial"/>
                <a:cs typeface="Arial"/>
              </a:rPr>
              <a:t>of</a:t>
            </a:r>
            <a:r>
              <a:rPr sz="1700" spc="1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spc="35" dirty="0" smtClean="0">
                <a:solidFill>
                  <a:srgbClr val="010101"/>
                </a:solidFill>
                <a:latin typeface="Arial"/>
                <a:cs typeface="Arial"/>
              </a:rPr>
              <a:t>page</a:t>
            </a:r>
            <a:r>
              <a:rPr sz="1700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spc="-25" dirty="0" smtClean="0">
                <a:solidFill>
                  <a:srgbClr val="010101"/>
                </a:solidFill>
                <a:latin typeface="Arial"/>
                <a:cs typeface="Arial"/>
              </a:rPr>
              <a:t>OOOC8000-000C9000 </a:t>
            </a:r>
            <a:r>
              <a:rPr sz="1700" spc="-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spc="25" dirty="0" smtClean="0">
                <a:solidFill>
                  <a:srgbClr val="010101"/>
                </a:solidFill>
                <a:latin typeface="Arial"/>
                <a:cs typeface="Arial"/>
              </a:rPr>
              <a:t>has</a:t>
            </a:r>
            <a:r>
              <a:rPr sz="170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spc="35" dirty="0" smtClean="0">
                <a:solidFill>
                  <a:srgbClr val="010101"/>
                </a:solidFill>
                <a:latin typeface="Arial"/>
                <a:cs typeface="Arial"/>
              </a:rPr>
              <a:t>been</a:t>
            </a:r>
            <a:r>
              <a:rPr sz="1700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spc="50" dirty="0" smtClean="0">
                <a:solidFill>
                  <a:srgbClr val="010101"/>
                </a:solidFill>
                <a:latin typeface="Arial"/>
                <a:cs typeface="Arial"/>
              </a:rPr>
              <a:t>moved </a:t>
            </a:r>
            <a:r>
              <a:rPr sz="1700" spc="40" dirty="0" smtClean="0">
                <a:solidFill>
                  <a:srgbClr val="010101"/>
                </a:solidFill>
                <a:latin typeface="Arial"/>
                <a:cs typeface="Arial"/>
              </a:rPr>
              <a:t>to</a:t>
            </a:r>
            <a:r>
              <a:rPr sz="1700" spc="10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spc="60" dirty="0" smtClean="0">
                <a:solidFill>
                  <a:srgbClr val="010101"/>
                </a:solidFill>
                <a:latin typeface="Arial"/>
                <a:cs typeface="Arial"/>
              </a:rPr>
              <a:t>00110000-0011</a:t>
            </a:r>
            <a:r>
              <a:rPr sz="1700" spc="-254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spc="-60" dirty="0" smtClean="0">
                <a:solidFill>
                  <a:srgbClr val="010101"/>
                </a:solidFill>
                <a:latin typeface="Arial"/>
                <a:cs typeface="Arial"/>
              </a:rPr>
              <a:t>OFFF.</a:t>
            </a:r>
            <a:endParaRPr sz="17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36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 marR="1767205" algn="ctr">
              <a:lnSpc>
                <a:spcPct val="100000"/>
              </a:lnSpc>
            </a:pPr>
            <a:r>
              <a:rPr sz="1200" spc="-70" dirty="0" smtClean="0">
                <a:solidFill>
                  <a:srgbClr val="444444"/>
                </a:solidFill>
                <a:latin typeface="Arial"/>
                <a:cs typeface="Arial"/>
              </a:rPr>
              <a:t>Page</a:t>
            </a:r>
            <a:r>
              <a:rPr sz="1200" spc="-75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1200" spc="-45" dirty="0" smtClean="0">
                <a:solidFill>
                  <a:srgbClr val="595959"/>
                </a:solidFill>
                <a:latin typeface="Arial"/>
                <a:cs typeface="Arial"/>
              </a:rPr>
              <a:t>tableO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83611" y="1194561"/>
            <a:ext cx="695960" cy="927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spc="-90" dirty="0" smtClean="0">
                <a:solidFill>
                  <a:srgbClr val="595959"/>
                </a:solidFill>
                <a:latin typeface="Courier New"/>
                <a:cs typeface="Courier New"/>
              </a:rPr>
              <a:t>00003FFC</a:t>
            </a:r>
            <a:endParaRPr sz="12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250" spc="-105" dirty="0" smtClean="0">
                <a:solidFill>
                  <a:srgbClr val="595959"/>
                </a:solidFill>
                <a:latin typeface="Courier New"/>
                <a:cs typeface="Courier New"/>
              </a:rPr>
              <a:t>00003FF8</a:t>
            </a:r>
            <a:endParaRPr sz="12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250" spc="-105" dirty="0" smtClean="0">
                <a:solidFill>
                  <a:srgbClr val="595959"/>
                </a:solidFill>
                <a:latin typeface="Courier New"/>
                <a:cs typeface="Courier New"/>
              </a:rPr>
              <a:t>00003FF4</a:t>
            </a:r>
            <a:endParaRPr sz="12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250" spc="-114" dirty="0" smtClean="0">
                <a:solidFill>
                  <a:srgbClr val="595959"/>
                </a:solidFill>
                <a:latin typeface="Courier New"/>
                <a:cs typeface="Courier New"/>
              </a:rPr>
              <a:t>00003FFO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01900" y="2406141"/>
            <a:ext cx="665480" cy="6845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spc="-120" dirty="0" smtClean="0">
                <a:solidFill>
                  <a:srgbClr val="595959"/>
                </a:solidFill>
                <a:latin typeface="Courier New"/>
                <a:cs typeface="Courier New"/>
              </a:rPr>
              <a:t>00003328</a:t>
            </a:r>
            <a:endParaRPr sz="12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250" spc="-120" dirty="0" smtClean="0">
                <a:solidFill>
                  <a:srgbClr val="595959"/>
                </a:solidFill>
                <a:latin typeface="Courier New"/>
                <a:cs typeface="Courier New"/>
              </a:rPr>
              <a:t>00003324</a:t>
            </a:r>
            <a:endParaRPr sz="12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250" spc="-120" dirty="0" smtClean="0">
                <a:solidFill>
                  <a:srgbClr val="595959"/>
                </a:solidFill>
                <a:latin typeface="Courier New"/>
                <a:cs typeface="Courier New"/>
              </a:rPr>
              <a:t>00003320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01900" y="3535426"/>
            <a:ext cx="665480" cy="698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spc="-120" dirty="0" smtClean="0">
                <a:solidFill>
                  <a:srgbClr val="595959"/>
                </a:solidFill>
                <a:latin typeface="Courier New"/>
                <a:cs typeface="Courier New"/>
              </a:rPr>
              <a:t>00003008</a:t>
            </a:r>
            <a:endParaRPr sz="12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250" spc="-120" dirty="0" smtClean="0">
                <a:solidFill>
                  <a:srgbClr val="595959"/>
                </a:solidFill>
                <a:latin typeface="Courier New"/>
                <a:cs typeface="Courier New"/>
              </a:rPr>
              <a:t>00003004</a:t>
            </a:r>
            <a:endParaRPr sz="12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250" spc="-120" dirty="0" smtClean="0">
                <a:solidFill>
                  <a:srgbClr val="595959"/>
                </a:solidFill>
                <a:latin typeface="Courier New"/>
                <a:cs typeface="Courier New"/>
              </a:rPr>
              <a:t>00003000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47135" y="3632707"/>
            <a:ext cx="888365" cy="939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450" spc="382" baseline="-27777" dirty="0" smtClean="0">
                <a:solidFill>
                  <a:srgbClr val="444444"/>
                </a:solidFill>
                <a:latin typeface="Times New Roman"/>
                <a:cs typeface="Times New Roman"/>
              </a:rPr>
              <a:t>-</a:t>
            </a:r>
            <a:r>
              <a:rPr sz="1250" spc="-114" dirty="0" smtClean="0">
                <a:solidFill>
                  <a:srgbClr val="595959"/>
                </a:solidFill>
                <a:latin typeface="Courier New"/>
                <a:cs typeface="Courier New"/>
              </a:rPr>
              <a:t>00000003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97428" y="5770117"/>
            <a:ext cx="917575" cy="186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-25" dirty="0" smtClean="0">
                <a:solidFill>
                  <a:srgbClr val="595959"/>
                </a:solidFill>
                <a:latin typeface="Arial"/>
                <a:cs typeface="Arial"/>
              </a:rPr>
              <a:t>Page</a:t>
            </a:r>
            <a:r>
              <a:rPr sz="1150" spc="-75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150" spc="-35" dirty="0" smtClean="0">
                <a:solidFill>
                  <a:srgbClr val="595959"/>
                </a:solidFill>
                <a:latin typeface="Arial"/>
                <a:cs typeface="Arial"/>
              </a:rPr>
              <a:t>directory</a:t>
            </a:r>
            <a:endParaRPr sz="11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18835" y="1642617"/>
            <a:ext cx="680720" cy="465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spc="-105" dirty="0" smtClean="0">
                <a:solidFill>
                  <a:srgbClr val="595959"/>
                </a:solidFill>
                <a:latin typeface="Courier New"/>
                <a:cs typeface="Courier New"/>
              </a:rPr>
              <a:t>00110FFF</a:t>
            </a:r>
            <a:endParaRPr sz="12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50" spc="-105" dirty="0" smtClean="0">
                <a:solidFill>
                  <a:srgbClr val="444444"/>
                </a:solidFill>
                <a:latin typeface="Courier New"/>
                <a:cs typeface="Courier New"/>
              </a:rPr>
              <a:t>00110FFE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26246" y="2206244"/>
            <a:ext cx="505459" cy="479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50" spc="-270" dirty="0" smtClean="0">
                <a:solidFill>
                  <a:srgbClr val="343434"/>
                </a:solidFill>
                <a:latin typeface="Arial"/>
                <a:cs typeface="Arial"/>
              </a:rPr>
              <a:t>..</a:t>
            </a:r>
            <a:r>
              <a:rPr sz="2450" spc="195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2500" spc="-45" dirty="0" smtClean="0">
                <a:solidFill>
                  <a:srgbClr val="232323"/>
                </a:solidFill>
                <a:latin typeface="Times New Roman"/>
                <a:cs typeface="Times New Roman"/>
              </a:rPr>
              <a:t>-</a:t>
            </a:r>
            <a:r>
              <a:rPr sz="3750" spc="644" baseline="-15555" dirty="0" smtClean="0">
                <a:solidFill>
                  <a:srgbClr val="343434"/>
                </a:solidFill>
                <a:latin typeface="Times New Roman"/>
                <a:cs typeface="Times New Roman"/>
              </a:rPr>
              <a:t>-</a:t>
            </a:r>
            <a:endParaRPr sz="3750" baseline="-15555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46267" y="2782061"/>
            <a:ext cx="681355" cy="711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195" dirty="0" smtClean="0">
                <a:solidFill>
                  <a:srgbClr val="595959"/>
                </a:solidFill>
                <a:latin typeface="Courier New"/>
                <a:cs typeface="Courier New"/>
              </a:rPr>
              <a:t>00</a:t>
            </a:r>
            <a:r>
              <a:rPr sz="1350" spc="-135" dirty="0" smtClean="0">
                <a:solidFill>
                  <a:srgbClr val="595959"/>
                </a:solidFill>
                <a:latin typeface="Courier New"/>
                <a:cs typeface="Courier New"/>
              </a:rPr>
              <a:t>1</a:t>
            </a:r>
            <a:r>
              <a:rPr sz="1350" spc="-140" dirty="0" smtClean="0">
                <a:solidFill>
                  <a:srgbClr val="343434"/>
                </a:solidFill>
                <a:latin typeface="Courier New"/>
                <a:cs typeface="Courier New"/>
              </a:rPr>
              <a:t>1</a:t>
            </a:r>
            <a:r>
              <a:rPr sz="1350" spc="-300" dirty="0" smtClean="0">
                <a:solidFill>
                  <a:srgbClr val="343434"/>
                </a:solidFill>
                <a:latin typeface="Courier New"/>
                <a:cs typeface="Courier New"/>
              </a:rPr>
              <a:t>0</a:t>
            </a:r>
            <a:r>
              <a:rPr sz="1350" spc="-125" dirty="0" smtClean="0">
                <a:solidFill>
                  <a:srgbClr val="595959"/>
                </a:solidFill>
                <a:latin typeface="Courier New"/>
                <a:cs typeface="Courier New"/>
              </a:rPr>
              <a:t>002</a:t>
            </a:r>
            <a:endParaRPr sz="13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350" spc="-204" dirty="0" smtClean="0">
                <a:solidFill>
                  <a:srgbClr val="595959"/>
                </a:solidFill>
                <a:latin typeface="Courier New"/>
                <a:cs typeface="Courier New"/>
              </a:rPr>
              <a:t>00110001</a:t>
            </a:r>
            <a:endParaRPr sz="13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250" spc="-15" dirty="0" smtClean="0">
                <a:solidFill>
                  <a:srgbClr val="595959"/>
                </a:solidFill>
                <a:latin typeface="Courier New"/>
                <a:cs typeface="Courier New"/>
              </a:rPr>
              <a:t>0</a:t>
            </a:r>
            <a:r>
              <a:rPr sz="1250" spc="-190" dirty="0" smtClean="0">
                <a:solidFill>
                  <a:srgbClr val="595959"/>
                </a:solidFill>
                <a:latin typeface="Courier New"/>
                <a:cs typeface="Courier New"/>
              </a:rPr>
              <a:t>0</a:t>
            </a:r>
            <a:r>
              <a:rPr sz="1250" spc="-100" dirty="0" smtClean="0">
                <a:solidFill>
                  <a:srgbClr val="343434"/>
                </a:solidFill>
                <a:latin typeface="Courier New"/>
                <a:cs typeface="Courier New"/>
              </a:rPr>
              <a:t>11</a:t>
            </a:r>
            <a:r>
              <a:rPr sz="1250" spc="-260" dirty="0" smtClean="0">
                <a:solidFill>
                  <a:srgbClr val="343434"/>
                </a:solidFill>
                <a:latin typeface="Courier New"/>
                <a:cs typeface="Courier New"/>
              </a:rPr>
              <a:t>0</a:t>
            </a:r>
            <a:r>
              <a:rPr sz="1250" spc="-70" dirty="0" smtClean="0">
                <a:solidFill>
                  <a:srgbClr val="595959"/>
                </a:solidFill>
                <a:latin typeface="Courier New"/>
                <a:cs typeface="Courier New"/>
              </a:rPr>
              <a:t>000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18935" y="3512566"/>
            <a:ext cx="806450" cy="213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spc="-105" dirty="0" smtClean="0">
                <a:solidFill>
                  <a:srgbClr val="444444"/>
                </a:solidFill>
                <a:latin typeface="Courier New"/>
                <a:cs typeface="Courier New"/>
              </a:rPr>
              <a:t>Page</a:t>
            </a:r>
            <a:r>
              <a:rPr sz="1250" spc="-525" dirty="0" smtClean="0">
                <a:solidFill>
                  <a:srgbClr val="444444"/>
                </a:solidFill>
                <a:latin typeface="Courier New"/>
                <a:cs typeface="Courier New"/>
              </a:rPr>
              <a:t> </a:t>
            </a:r>
            <a:r>
              <a:rPr sz="1250" spc="-85" dirty="0" smtClean="0">
                <a:solidFill>
                  <a:srgbClr val="595959"/>
                </a:solidFill>
                <a:latin typeface="Courier New"/>
                <a:cs typeface="Courier New"/>
              </a:rPr>
              <a:t>OOOC8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18835" y="3837178"/>
            <a:ext cx="680720" cy="469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spc="-105" dirty="0" smtClean="0">
                <a:solidFill>
                  <a:srgbClr val="595959"/>
                </a:solidFill>
                <a:latin typeface="Courier New"/>
                <a:cs typeface="Courier New"/>
              </a:rPr>
              <a:t>OOOOOFFF</a:t>
            </a:r>
            <a:endParaRPr sz="1250">
              <a:latin typeface="Courier New"/>
              <a:cs typeface="Courier New"/>
            </a:endParaRPr>
          </a:p>
          <a:p>
            <a:pPr>
              <a:lnSpc>
                <a:spcPts val="500"/>
              </a:lnSpc>
              <a:spcBef>
                <a:spcPts val="16"/>
              </a:spcBef>
            </a:pPr>
            <a:endParaRPr sz="500"/>
          </a:p>
          <a:p>
            <a:pPr marL="12700">
              <a:lnSpc>
                <a:spcPct val="100000"/>
              </a:lnSpc>
            </a:pPr>
            <a:r>
              <a:rPr sz="1250" spc="-114" dirty="0" smtClean="0">
                <a:solidFill>
                  <a:srgbClr val="444444"/>
                </a:solidFill>
                <a:latin typeface="Courier New"/>
                <a:cs typeface="Courier New"/>
              </a:rPr>
              <a:t>OOOOOFFE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46267" y="4967478"/>
            <a:ext cx="665480" cy="725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190" dirty="0" smtClean="0">
                <a:solidFill>
                  <a:srgbClr val="595959"/>
                </a:solidFill>
                <a:latin typeface="Courier New"/>
                <a:cs typeface="Courier New"/>
              </a:rPr>
              <a:t>00000002</a:t>
            </a:r>
            <a:endParaRPr sz="13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250" spc="-145" dirty="0" smtClean="0">
                <a:solidFill>
                  <a:srgbClr val="595959"/>
                </a:solidFill>
                <a:latin typeface="Courier New"/>
                <a:cs typeface="Courier New"/>
              </a:rPr>
              <a:t>00000001</a:t>
            </a:r>
            <a:endParaRPr sz="1250">
              <a:latin typeface="Courier New"/>
              <a:cs typeface="Courier New"/>
            </a:endParaRPr>
          </a:p>
          <a:p>
            <a:pPr>
              <a:lnSpc>
                <a:spcPts val="500"/>
              </a:lnSpc>
              <a:spcBef>
                <a:spcPts val="15"/>
              </a:spcBef>
            </a:pPr>
            <a:endParaRPr sz="500"/>
          </a:p>
          <a:p>
            <a:pPr marL="12700">
              <a:lnSpc>
                <a:spcPct val="100000"/>
              </a:lnSpc>
            </a:pPr>
            <a:r>
              <a:rPr sz="1250" spc="-120" dirty="0" smtClean="0">
                <a:solidFill>
                  <a:srgbClr val="595959"/>
                </a:solidFill>
                <a:latin typeface="Courier New"/>
                <a:cs typeface="Courier New"/>
              </a:rPr>
              <a:t>00000000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09791" y="5759196"/>
            <a:ext cx="882650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60" dirty="0" smtClean="0">
                <a:solidFill>
                  <a:srgbClr val="595959"/>
                </a:solidFill>
                <a:latin typeface="Arial"/>
                <a:cs typeface="Arial"/>
              </a:rPr>
              <a:t>Page </a:t>
            </a:r>
            <a:r>
              <a:rPr sz="1200" spc="-290" dirty="0" smtClean="0">
                <a:solidFill>
                  <a:srgbClr val="595959"/>
                </a:solidFill>
                <a:latin typeface="Arial"/>
                <a:cs typeface="Arial"/>
              </a:rPr>
              <a:t>OOOOOH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83611" y="4728717"/>
            <a:ext cx="683895" cy="949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spc="-114" dirty="0" smtClean="0">
                <a:solidFill>
                  <a:srgbClr val="595959"/>
                </a:solidFill>
                <a:latin typeface="Courier New"/>
                <a:cs typeface="Courier New"/>
              </a:rPr>
              <a:t>0000200C</a:t>
            </a:r>
            <a:endParaRPr sz="1250">
              <a:latin typeface="Courier New"/>
              <a:cs typeface="Courier New"/>
            </a:endParaRPr>
          </a:p>
          <a:p>
            <a:pPr marL="30480">
              <a:lnSpc>
                <a:spcPct val="100000"/>
              </a:lnSpc>
              <a:spcBef>
                <a:spcPts val="480"/>
              </a:spcBef>
            </a:pPr>
            <a:r>
              <a:rPr sz="1250" spc="-120" dirty="0" smtClean="0">
                <a:solidFill>
                  <a:srgbClr val="595959"/>
                </a:solidFill>
                <a:latin typeface="Courier New"/>
                <a:cs typeface="Courier New"/>
              </a:rPr>
              <a:t>00002008</a:t>
            </a:r>
            <a:endParaRPr sz="1250">
              <a:latin typeface="Courier New"/>
              <a:cs typeface="Courier New"/>
            </a:endParaRPr>
          </a:p>
          <a:p>
            <a:pPr marL="30480">
              <a:lnSpc>
                <a:spcPct val="100000"/>
              </a:lnSpc>
              <a:spcBef>
                <a:spcPts val="445"/>
              </a:spcBef>
            </a:pPr>
            <a:r>
              <a:rPr sz="1250" spc="-130" dirty="0" smtClean="0">
                <a:solidFill>
                  <a:srgbClr val="595959"/>
                </a:solidFill>
                <a:latin typeface="Courier New"/>
                <a:cs typeface="Courier New"/>
              </a:rPr>
              <a:t>00002004</a:t>
            </a:r>
            <a:endParaRPr sz="1250">
              <a:latin typeface="Courier New"/>
              <a:cs typeface="Courier New"/>
            </a:endParaRPr>
          </a:p>
          <a:p>
            <a:pPr marL="30480">
              <a:lnSpc>
                <a:spcPct val="100000"/>
              </a:lnSpc>
              <a:spcBef>
                <a:spcPts val="370"/>
              </a:spcBef>
            </a:pPr>
            <a:r>
              <a:rPr sz="1250" spc="-120" dirty="0" smtClean="0">
                <a:solidFill>
                  <a:srgbClr val="595959"/>
                </a:solidFill>
                <a:latin typeface="Courier New"/>
                <a:cs typeface="Courier New"/>
              </a:rPr>
              <a:t>00002000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0437" y="6453178"/>
            <a:ext cx="23533" cy="160532"/>
          </a:xfrm>
          <a:custGeom>
            <a:avLst/>
            <a:gdLst/>
            <a:ahLst/>
            <a:cxnLst/>
            <a:rect l="l" t="t" r="r" b="b"/>
            <a:pathLst>
              <a:path w="23533" h="160532">
                <a:moveTo>
                  <a:pt x="0" y="0"/>
                </a:moveTo>
                <a:lnTo>
                  <a:pt x="23533" y="0"/>
                </a:lnTo>
                <a:lnTo>
                  <a:pt x="23533" y="160532"/>
                </a:lnTo>
                <a:lnTo>
                  <a:pt x="0" y="160532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9728" y="6453885"/>
            <a:ext cx="657860" cy="404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950" dirty="0" smtClean="0">
                <a:solidFill>
                  <a:srgbClr val="D1D1D1"/>
                </a:solidFill>
                <a:latin typeface="Arial"/>
                <a:cs typeface="Arial"/>
              </a:rPr>
              <a:t>PEARSON</a:t>
            </a:r>
            <a:endParaRPr sz="95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32323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232323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4444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373115" y="6591045"/>
            <a:ext cx="17653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20" dirty="0" smtClean="0">
                <a:solidFill>
                  <a:srgbClr val="010101"/>
                </a:solidFill>
                <a:latin typeface="Courier New"/>
                <a:cs typeface="Courier New"/>
              </a:rPr>
              <a:t>63</a:t>
            </a:r>
            <a:endParaRPr sz="950">
              <a:latin typeface="Courier New"/>
              <a:cs typeface="Courier New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912611" y="6599173"/>
            <a:ext cx="306768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0" dirty="0" smtClean="0">
                <a:solidFill>
                  <a:srgbClr val="010101"/>
                </a:solidFill>
                <a:latin typeface="Arial"/>
                <a:cs typeface="Arial"/>
              </a:rPr>
              <a:t>•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All</a:t>
            </a:r>
            <a:r>
              <a:rPr sz="850" spc="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65124" y="6299200"/>
            <a:ext cx="39947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232323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32323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158484" y="1613916"/>
          <a:ext cx="928116" cy="18928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336"/>
                <a:gridCol w="498347"/>
              </a:tblGrid>
              <a:tr h="256031">
                <a:tc gridSpan="2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3F3F3F"/>
                      </a:solidFill>
                      <a:prstDash val="solid"/>
                    </a:lnL>
                    <a:lnR w="13716">
                      <a:solidFill>
                        <a:srgbClr val="3B3B3B"/>
                      </a:solidFill>
                      <a:prstDash val="solid"/>
                    </a:lnR>
                    <a:lnT w="13716">
                      <a:solidFill>
                        <a:srgbClr val="343434"/>
                      </a:solidFill>
                      <a:prstDash val="solid"/>
                    </a:lnT>
                    <a:lnB w="22860">
                      <a:solidFill>
                        <a:srgbClr val="4F4F4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3774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401955" algn="l"/>
                        </a:tabLst>
                      </a:pPr>
                      <a:r>
                        <a:rPr sz="1250" u="heavy" dirty="0" smtClean="0">
                          <a:solidFill>
                            <a:srgbClr val="444444"/>
                          </a:solidFill>
                          <a:latin typeface="Courier New"/>
                          <a:cs typeface="Courier New"/>
                        </a:rPr>
                        <a:t> 	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8288">
                      <a:solidFill>
                        <a:srgbClr val="3F3F3F"/>
                      </a:solidFill>
                      <a:prstDash val="solid"/>
                    </a:lnL>
                    <a:lnR w="13716">
                      <a:solidFill>
                        <a:srgbClr val="3B3B3B"/>
                      </a:solidFill>
                      <a:prstDash val="solid"/>
                    </a:lnR>
                    <a:lnT w="22860">
                      <a:solidFill>
                        <a:srgbClr val="4F4F4F"/>
                      </a:solidFill>
                      <a:prstDash val="solid"/>
                    </a:lnT>
                    <a:lnB w="13716">
                      <a:solidFill>
                        <a:srgbClr val="2F2F2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1470">
                <a:tc>
                  <a:txBody>
                    <a:bodyPr/>
                    <a:lstStyle/>
                    <a:p>
                      <a:pPr marL="8890">
                        <a:lnSpc>
                          <a:spcPts val="1839"/>
                        </a:lnSpc>
                      </a:pPr>
                      <a:r>
                        <a:rPr sz="2450" dirty="0" smtClean="0">
                          <a:solidFill>
                            <a:srgbClr val="343434"/>
                          </a:solidFill>
                          <a:latin typeface="Arial"/>
                          <a:cs typeface="Arial"/>
                        </a:rPr>
                        <a:t>---...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3F3F3F"/>
                      </a:solidFill>
                      <a:prstDash val="solid"/>
                    </a:lnL>
                    <a:lnT w="13716">
                      <a:solidFill>
                        <a:srgbClr val="2F2F2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3716">
                      <a:solidFill>
                        <a:srgbClr val="3B3B3B"/>
                      </a:solidFill>
                      <a:prstDash val="solid"/>
                    </a:lnR>
                    <a:lnT w="13716">
                      <a:solidFill>
                        <a:srgbClr val="2F2F2F"/>
                      </a:solidFill>
                      <a:prstDash val="solid"/>
                    </a:lnT>
                    <a:lnB w="18288">
                      <a:solidFill>
                        <a:srgbClr val="484848"/>
                      </a:solidFill>
                      <a:prstDash val="solid"/>
                    </a:lnB>
                  </a:tcPr>
                </a:tc>
              </a:tr>
              <a:tr h="84581">
                <a:tc rowSpan="2">
                  <a:txBody>
                    <a:bodyPr/>
                    <a:lstStyle/>
                    <a:p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3F3F3F"/>
                      </a:solidFill>
                      <a:prstDash val="solid"/>
                    </a:lnL>
                    <a:lnB w="22860">
                      <a:solidFill>
                        <a:srgbClr val="4F4F4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8288">
                      <a:solidFill>
                        <a:srgbClr val="484848"/>
                      </a:solidFill>
                      <a:prstDash val="solid"/>
                    </a:lnT>
                    <a:lnB w="18288">
                      <a:solidFill>
                        <a:srgbClr val="484848"/>
                      </a:solidFill>
                      <a:prstDash val="solid"/>
                    </a:lnB>
                  </a:tcPr>
                </a:tc>
              </a:tr>
              <a:tr h="23774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8288">
                      <a:solidFill>
                        <a:srgbClr val="3F3F3F"/>
                      </a:solidFill>
                      <a:prstDash val="solid"/>
                    </a:lnL>
                    <a:lnB w="22860">
                      <a:solidFill>
                        <a:srgbClr val="4F4F4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3716">
                      <a:solidFill>
                        <a:srgbClr val="383838"/>
                      </a:solidFill>
                      <a:prstDash val="solid"/>
                    </a:lnR>
                    <a:lnT w="18288">
                      <a:solidFill>
                        <a:srgbClr val="484848"/>
                      </a:solidFill>
                      <a:prstDash val="solid"/>
                    </a:lnT>
                    <a:lnB w="22860">
                      <a:solidFill>
                        <a:srgbClr val="4F4F4F"/>
                      </a:solidFill>
                      <a:prstDash val="solid"/>
                    </a:lnB>
                  </a:tcPr>
                </a:tc>
              </a:tr>
              <a:tr h="249174">
                <a:tc gridSpan="2">
                  <a:txBody>
                    <a:bodyPr/>
                    <a:lstStyle/>
                    <a:p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3F3F3F"/>
                      </a:solidFill>
                      <a:prstDash val="solid"/>
                    </a:lnL>
                    <a:lnR w="13716">
                      <a:solidFill>
                        <a:srgbClr val="383838"/>
                      </a:solidFill>
                      <a:prstDash val="solid"/>
                    </a:lnR>
                    <a:lnT w="22860">
                      <a:solidFill>
                        <a:srgbClr val="4F4F4F"/>
                      </a:solidFill>
                      <a:prstDash val="solid"/>
                    </a:lnT>
                    <a:lnB w="18288">
                      <a:solidFill>
                        <a:srgbClr val="3F3F3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37744">
                <a:tc gridSpan="2">
                  <a:txBody>
                    <a:bodyPr/>
                    <a:lstStyle/>
                    <a:p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3F3F3F"/>
                      </a:solidFill>
                      <a:prstDash val="solid"/>
                    </a:lnL>
                    <a:lnR w="13716">
                      <a:solidFill>
                        <a:srgbClr val="383838"/>
                      </a:solidFill>
                      <a:prstDash val="solid"/>
                    </a:lnR>
                    <a:lnT w="18288">
                      <a:solidFill>
                        <a:srgbClr val="3F3F3F"/>
                      </a:solidFill>
                      <a:prstDash val="solid"/>
                    </a:lnT>
                    <a:lnB w="18288">
                      <a:solidFill>
                        <a:srgbClr val="3B3B3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40029">
                <a:tc gridSpan="2">
                  <a:txBody>
                    <a:bodyPr/>
                    <a:lstStyle/>
                    <a:p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3F3F3F"/>
                      </a:solidFill>
                      <a:prstDash val="solid"/>
                    </a:lnL>
                    <a:lnR w="13716">
                      <a:solidFill>
                        <a:srgbClr val="383838"/>
                      </a:solidFill>
                      <a:prstDash val="solid"/>
                    </a:lnR>
                    <a:lnT w="18288">
                      <a:solidFill>
                        <a:srgbClr val="3B3B3B"/>
                      </a:solidFill>
                      <a:prstDash val="solid"/>
                    </a:lnT>
                    <a:lnB w="22860">
                      <a:solidFill>
                        <a:srgbClr val="4F4F4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174485" y="3808476"/>
          <a:ext cx="937259" cy="8275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2939"/>
                <a:gridCol w="240029"/>
              </a:tblGrid>
              <a:tr h="256031">
                <a:tc gridSpan="2">
                  <a:txBody>
                    <a:bodyPr/>
                    <a:lstStyle/>
                    <a:p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4B4B4B"/>
                      </a:solidFill>
                      <a:prstDash val="solid"/>
                    </a:lnL>
                    <a:lnR w="22860">
                      <a:solidFill>
                        <a:srgbClr val="3F3F3F"/>
                      </a:solidFill>
                      <a:prstDash val="solid"/>
                    </a:lnR>
                    <a:lnT w="18288">
                      <a:solidFill>
                        <a:srgbClr val="444444"/>
                      </a:solidFill>
                      <a:prstDash val="solid"/>
                    </a:lnT>
                    <a:lnB w="18288">
                      <a:solidFill>
                        <a:srgbClr val="3F3F3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37744">
                <a:tc gridSpan="2">
                  <a:txBody>
                    <a:bodyPr/>
                    <a:lstStyle/>
                    <a:p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4B4B4B"/>
                      </a:solidFill>
                      <a:prstDash val="solid"/>
                    </a:lnL>
                    <a:lnR w="22860">
                      <a:solidFill>
                        <a:srgbClr val="3F3F3F"/>
                      </a:solidFill>
                      <a:prstDash val="solid"/>
                    </a:lnR>
                    <a:lnT w="18288">
                      <a:solidFill>
                        <a:srgbClr val="3F3F3F"/>
                      </a:solidFill>
                      <a:prstDash val="solid"/>
                    </a:lnT>
                    <a:lnB w="18288">
                      <a:solidFill>
                        <a:srgbClr val="44444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3181">
                <a:tc>
                  <a:txBody>
                    <a:bodyPr/>
                    <a:lstStyle/>
                    <a:p>
                      <a:pPr marL="1905">
                        <a:lnSpc>
                          <a:spcPts val="1764"/>
                        </a:lnSpc>
                      </a:pPr>
                      <a:r>
                        <a:rPr sz="2000" dirty="0" smtClean="0">
                          <a:solidFill>
                            <a:srgbClr val="343434"/>
                          </a:solidFill>
                          <a:latin typeface="Times New Roman"/>
                          <a:cs typeface="Times New Roman"/>
                        </a:rPr>
                        <a:t>::::::-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4B4B4B"/>
                      </a:solidFill>
                      <a:prstDash val="solid"/>
                    </a:lnL>
                    <a:lnT w="18288">
                      <a:solidFill>
                        <a:srgbClr val="44444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2860">
                      <a:solidFill>
                        <a:srgbClr val="3F3F3F"/>
                      </a:solidFill>
                      <a:prstDash val="solid"/>
                    </a:lnR>
                    <a:lnT w="18288">
                      <a:solidFill>
                        <a:srgbClr val="444444"/>
                      </a:solidFill>
                      <a:prstDash val="solid"/>
                    </a:lnT>
                    <a:lnB w="13716">
                      <a:solidFill>
                        <a:srgbClr val="44444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174485" y="4622291"/>
          <a:ext cx="937259" cy="10835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2969"/>
              </a:tblGrid>
              <a:tr h="336042">
                <a:tc>
                  <a:txBody>
                    <a:bodyPr/>
                    <a:lstStyle/>
                    <a:p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4B4B4B"/>
                      </a:solidFill>
                      <a:prstDash val="solid"/>
                    </a:lnL>
                    <a:lnB w="13716">
                      <a:solidFill>
                        <a:srgbClr val="2F2F2F"/>
                      </a:solidFill>
                      <a:prstDash val="solid"/>
                    </a:lnB>
                  </a:tcPr>
                </a:tc>
              </a:tr>
              <a:tr h="235457">
                <a:tc>
                  <a:txBody>
                    <a:bodyPr/>
                    <a:lstStyle/>
                    <a:p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4B4B4B"/>
                      </a:solidFill>
                      <a:prstDash val="solid"/>
                    </a:lnL>
                    <a:lnR w="22860">
                      <a:solidFill>
                        <a:srgbClr val="3F3F3F"/>
                      </a:solidFill>
                      <a:prstDash val="solid"/>
                    </a:lnR>
                    <a:lnT w="13716">
                      <a:solidFill>
                        <a:srgbClr val="2F2F2F"/>
                      </a:solidFill>
                      <a:prstDash val="solid"/>
                    </a:lnT>
                    <a:lnB w="27432">
                      <a:solidFill>
                        <a:srgbClr val="5B5B5B"/>
                      </a:solidFill>
                      <a:prstDash val="solid"/>
                    </a:lnB>
                  </a:tcPr>
                </a:tc>
              </a:tr>
              <a:tr h="256032">
                <a:tc>
                  <a:txBody>
                    <a:bodyPr/>
                    <a:lstStyle/>
                    <a:p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4B4B4B"/>
                      </a:solidFill>
                      <a:prstDash val="solid"/>
                    </a:lnL>
                    <a:lnR w="22860">
                      <a:solidFill>
                        <a:srgbClr val="3F3F3F"/>
                      </a:solidFill>
                      <a:prstDash val="solid"/>
                    </a:lnR>
                    <a:lnT w="27432">
                      <a:solidFill>
                        <a:srgbClr val="5B5B5B"/>
                      </a:solidFill>
                      <a:prstDash val="solid"/>
                    </a:lnT>
                    <a:lnB w="27432">
                      <a:solidFill>
                        <a:srgbClr val="5B5B5B"/>
                      </a:solidFill>
                      <a:prstDash val="solid"/>
                    </a:lnB>
                  </a:tcPr>
                </a:tc>
              </a:tr>
              <a:tr h="242315">
                <a:tc>
                  <a:txBody>
                    <a:bodyPr/>
                    <a:lstStyle/>
                    <a:p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4B4B4B"/>
                      </a:solidFill>
                      <a:prstDash val="solid"/>
                    </a:lnL>
                    <a:lnR w="22860">
                      <a:solidFill>
                        <a:srgbClr val="3F3F3F"/>
                      </a:solidFill>
                      <a:prstDash val="solid"/>
                    </a:lnR>
                    <a:lnT w="27432">
                      <a:solidFill>
                        <a:srgbClr val="5B5B5B"/>
                      </a:solidFill>
                      <a:prstDash val="solid"/>
                    </a:lnT>
                    <a:lnB w="27432">
                      <a:solidFill>
                        <a:srgbClr val="5B5B5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239261" y="1152144"/>
          <a:ext cx="1042416" cy="45537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0125"/>
              </a:tblGrid>
              <a:tr h="235457">
                <a:tc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</a:pPr>
                      <a:r>
                        <a:rPr sz="1250" dirty="0" smtClean="0">
                          <a:solidFill>
                            <a:srgbClr val="595959"/>
                          </a:solidFill>
                          <a:latin typeface="Courier New"/>
                          <a:cs typeface="Courier New"/>
                        </a:rPr>
                        <a:t>0003f003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27432">
                      <a:solidFill>
                        <a:srgbClr val="545454"/>
                      </a:solidFill>
                      <a:prstDash val="solid"/>
                    </a:lnL>
                    <a:lnR w="22860">
                      <a:solidFill>
                        <a:srgbClr val="4F4F4F"/>
                      </a:solidFill>
                      <a:prstDash val="solid"/>
                    </a:lnR>
                    <a:lnT w="18288">
                      <a:solidFill>
                        <a:srgbClr val="484848"/>
                      </a:solidFill>
                      <a:prstDash val="solid"/>
                    </a:lnT>
                    <a:lnB w="22860">
                      <a:solidFill>
                        <a:srgbClr val="545454"/>
                      </a:solidFill>
                      <a:prstDash val="solid"/>
                    </a:lnB>
                  </a:tcPr>
                </a:tc>
              </a:tr>
              <a:tr h="240029">
                <a:tc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</a:pPr>
                      <a:r>
                        <a:rPr sz="1250" dirty="0" smtClean="0">
                          <a:solidFill>
                            <a:srgbClr val="595959"/>
                          </a:solidFill>
                          <a:latin typeface="Courier New"/>
                          <a:cs typeface="Courier New"/>
                        </a:rPr>
                        <a:t>0003E003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27432">
                      <a:solidFill>
                        <a:srgbClr val="545454"/>
                      </a:solidFill>
                      <a:prstDash val="solid"/>
                    </a:lnL>
                    <a:lnR w="22860">
                      <a:solidFill>
                        <a:srgbClr val="4F4F4F"/>
                      </a:solidFill>
                      <a:prstDash val="solid"/>
                    </a:lnR>
                    <a:lnT w="22860">
                      <a:solidFill>
                        <a:srgbClr val="545454"/>
                      </a:solidFill>
                      <a:prstDash val="solid"/>
                    </a:lnT>
                    <a:lnB w="22860">
                      <a:solidFill>
                        <a:srgbClr val="545454"/>
                      </a:solidFill>
                      <a:prstDash val="solid"/>
                    </a:lnB>
                  </a:tcPr>
                </a:tc>
              </a:tr>
              <a:tr h="258318"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</a:pPr>
                      <a:r>
                        <a:rPr sz="1250" dirty="0" smtClean="0">
                          <a:solidFill>
                            <a:srgbClr val="595959"/>
                          </a:solidFill>
                          <a:latin typeface="Courier New"/>
                          <a:cs typeface="Courier New"/>
                        </a:rPr>
                        <a:t>00030003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27432">
                      <a:solidFill>
                        <a:srgbClr val="545454"/>
                      </a:solidFill>
                      <a:prstDash val="solid"/>
                    </a:lnL>
                    <a:lnR w="22860">
                      <a:solidFill>
                        <a:srgbClr val="4F4F4F"/>
                      </a:solidFill>
                      <a:prstDash val="solid"/>
                    </a:lnR>
                    <a:lnT w="22860">
                      <a:solidFill>
                        <a:srgbClr val="545454"/>
                      </a:solidFill>
                      <a:prstDash val="solid"/>
                    </a:lnT>
                    <a:lnB w="22860">
                      <a:solidFill>
                        <a:srgbClr val="4F4F4F"/>
                      </a:solidFill>
                      <a:prstDash val="solid"/>
                    </a:lnB>
                  </a:tcPr>
                </a:tc>
              </a:tr>
              <a:tr h="235457"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</a:pPr>
                      <a:r>
                        <a:rPr sz="1250" dirty="0" smtClean="0">
                          <a:solidFill>
                            <a:srgbClr val="595959"/>
                          </a:solidFill>
                          <a:latin typeface="Courier New"/>
                          <a:cs typeface="Courier New"/>
                        </a:rPr>
                        <a:t>0003C003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27432">
                      <a:solidFill>
                        <a:srgbClr val="545454"/>
                      </a:solidFill>
                      <a:prstDash val="solid"/>
                    </a:lnL>
                    <a:lnR w="22860">
                      <a:solidFill>
                        <a:srgbClr val="4F4F4F"/>
                      </a:solidFill>
                      <a:prstDash val="solid"/>
                    </a:lnR>
                    <a:lnT w="22860">
                      <a:solidFill>
                        <a:srgbClr val="4F4F4F"/>
                      </a:solidFill>
                      <a:prstDash val="solid"/>
                    </a:lnT>
                    <a:lnB w="22860">
                      <a:solidFill>
                        <a:srgbClr val="545454"/>
                      </a:solidFill>
                      <a:prstDash val="solid"/>
                    </a:lnB>
                  </a:tcPr>
                </a:tc>
              </a:tr>
              <a:tr h="155448">
                <a:tc>
                  <a:txBody>
                    <a:bodyPr/>
                    <a:lstStyle/>
                    <a:p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27432">
                      <a:solidFill>
                        <a:srgbClr val="545454"/>
                      </a:solidFill>
                      <a:prstDash val="solid"/>
                    </a:lnL>
                    <a:lnR w="22860">
                      <a:solidFill>
                        <a:srgbClr val="4F4F4F"/>
                      </a:solidFill>
                      <a:prstDash val="solid"/>
                    </a:lnR>
                    <a:lnT w="22860">
                      <a:solidFill>
                        <a:srgbClr val="545454"/>
                      </a:solidFill>
                      <a:prstDash val="solid"/>
                    </a:lnT>
                  </a:tcPr>
                </a:tc>
              </a:tr>
              <a:tr h="340613">
                <a:tc>
                  <a:txBody>
                    <a:bodyPr/>
                    <a:lstStyle/>
                    <a:p>
                      <a:pPr marL="207645">
                        <a:lnSpc>
                          <a:spcPct val="100000"/>
                        </a:lnSpc>
                      </a:pPr>
                      <a:r>
                        <a:rPr sz="1250" dirty="0" smtClean="0">
                          <a:solidFill>
                            <a:srgbClr val="595959"/>
                          </a:solidFill>
                          <a:latin typeface="Courier New"/>
                          <a:cs typeface="Courier New"/>
                        </a:rPr>
                        <a:t>00112003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27432">
                      <a:solidFill>
                        <a:srgbClr val="545454"/>
                      </a:solidFill>
                      <a:prstDash val="solid"/>
                    </a:lnL>
                    <a:lnR w="22860">
                      <a:solidFill>
                        <a:srgbClr val="4F4F4F"/>
                      </a:solidFill>
                      <a:prstDash val="solid"/>
                    </a:lnR>
                    <a:lnB w="22860">
                      <a:solidFill>
                        <a:srgbClr val="4F4F4F"/>
                      </a:solidFill>
                      <a:prstDash val="solid"/>
                    </a:lnB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207645">
                        <a:lnSpc>
                          <a:spcPct val="100000"/>
                        </a:lnSpc>
                      </a:pPr>
                      <a:r>
                        <a:rPr sz="1250" dirty="0" smtClean="0">
                          <a:solidFill>
                            <a:srgbClr val="595959"/>
                          </a:solidFill>
                          <a:latin typeface="Courier New"/>
                          <a:cs typeface="Courier New"/>
                        </a:rPr>
                        <a:t>00111003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27432">
                      <a:solidFill>
                        <a:srgbClr val="545454"/>
                      </a:solidFill>
                      <a:prstDash val="solid"/>
                    </a:lnL>
                    <a:lnR w="22860">
                      <a:solidFill>
                        <a:srgbClr val="4F4F4F"/>
                      </a:solidFill>
                      <a:prstDash val="solid"/>
                    </a:lnR>
                    <a:lnT w="22860">
                      <a:solidFill>
                        <a:srgbClr val="4F4F4F"/>
                      </a:solidFill>
                      <a:prstDash val="solid"/>
                    </a:lnT>
                    <a:lnB w="13716">
                      <a:solidFill>
                        <a:srgbClr val="2F2F2F"/>
                      </a:solidFill>
                      <a:prstDash val="solid"/>
                    </a:lnB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207645">
                        <a:lnSpc>
                          <a:spcPct val="100000"/>
                        </a:lnSpc>
                      </a:pPr>
                      <a:r>
                        <a:rPr sz="1250" dirty="0" smtClean="0">
                          <a:solidFill>
                            <a:srgbClr val="595959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r>
                        <a:rPr sz="1250" spc="-105" dirty="0" smtClean="0">
                          <a:solidFill>
                            <a:srgbClr val="595959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r>
                        <a:rPr sz="1250" spc="0" dirty="0" smtClean="0">
                          <a:solidFill>
                            <a:srgbClr val="343434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r>
                        <a:rPr sz="1250" spc="35" dirty="0" smtClean="0">
                          <a:solidFill>
                            <a:srgbClr val="343434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r>
                        <a:rPr sz="1250" spc="0" dirty="0" smtClean="0">
                          <a:solidFill>
                            <a:srgbClr val="595959"/>
                          </a:solidFill>
                          <a:latin typeface="Courier New"/>
                          <a:cs typeface="Courier New"/>
                        </a:rPr>
                        <a:t>0003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27432">
                      <a:solidFill>
                        <a:srgbClr val="545454"/>
                      </a:solidFill>
                      <a:prstDash val="solid"/>
                    </a:lnL>
                    <a:lnR w="22860">
                      <a:solidFill>
                        <a:srgbClr val="4F4F4F"/>
                      </a:solidFill>
                      <a:prstDash val="solid"/>
                    </a:lnR>
                    <a:lnT w="13716">
                      <a:solidFill>
                        <a:srgbClr val="2F2F2F"/>
                      </a:solidFill>
                      <a:prstDash val="solid"/>
                    </a:lnT>
                    <a:lnB w="22860">
                      <a:solidFill>
                        <a:srgbClr val="4F4F4F"/>
                      </a:solidFill>
                      <a:prstDash val="solid"/>
                    </a:lnB>
                  </a:tcPr>
                </a:tc>
              </a:tr>
              <a:tr h="166877">
                <a:tc>
                  <a:txBody>
                    <a:bodyPr/>
                    <a:lstStyle/>
                    <a:p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27432">
                      <a:solidFill>
                        <a:srgbClr val="545454"/>
                      </a:solidFill>
                      <a:prstDash val="solid"/>
                    </a:lnL>
                    <a:lnR w="22860">
                      <a:solidFill>
                        <a:srgbClr val="4F4F4F"/>
                      </a:solidFill>
                      <a:prstDash val="solid"/>
                    </a:lnR>
                    <a:lnT w="22860">
                      <a:solidFill>
                        <a:srgbClr val="4F4F4F"/>
                      </a:solidFill>
                      <a:prstDash val="solid"/>
                    </a:lnT>
                  </a:tcPr>
                </a:tc>
              </a:tr>
              <a:tr h="242316">
                <a:tc>
                  <a:txBody>
                    <a:bodyPr/>
                    <a:lstStyle/>
                    <a:p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27432">
                      <a:solidFill>
                        <a:srgbClr val="545454"/>
                      </a:solidFill>
                      <a:prstDash val="solid"/>
                    </a:lnL>
                    <a:lnB w="18288">
                      <a:solidFill>
                        <a:srgbClr val="444444"/>
                      </a:solidFill>
                      <a:prstDash val="solid"/>
                    </a:lnB>
                  </a:tcPr>
                </a:tc>
              </a:tr>
              <a:tr h="237743">
                <a:tc>
                  <a:txBody>
                    <a:bodyPr/>
                    <a:lstStyle/>
                    <a:p>
                      <a:pPr marL="207645">
                        <a:lnSpc>
                          <a:spcPct val="100000"/>
                        </a:lnSpc>
                      </a:pPr>
                      <a:r>
                        <a:rPr sz="1250" dirty="0" smtClean="0">
                          <a:solidFill>
                            <a:srgbClr val="595959"/>
                          </a:solidFill>
                          <a:latin typeface="Courier New"/>
                          <a:cs typeface="Courier New"/>
                        </a:rPr>
                        <a:t>00002003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27432">
                      <a:solidFill>
                        <a:srgbClr val="545454"/>
                      </a:solidFill>
                      <a:prstDash val="solid"/>
                    </a:lnL>
                    <a:lnR w="22860">
                      <a:solidFill>
                        <a:srgbClr val="4F4F4F"/>
                      </a:solidFill>
                      <a:prstDash val="solid"/>
                    </a:lnR>
                    <a:lnT w="18288">
                      <a:solidFill>
                        <a:srgbClr val="444444"/>
                      </a:solidFill>
                      <a:prstDash val="solid"/>
                    </a:lnT>
                    <a:lnB w="22860">
                      <a:solidFill>
                        <a:srgbClr val="575757"/>
                      </a:solidFill>
                      <a:prstDash val="solid"/>
                    </a:lnB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207645">
                        <a:lnSpc>
                          <a:spcPct val="100000"/>
                        </a:lnSpc>
                      </a:pPr>
                      <a:r>
                        <a:rPr sz="1250" dirty="0" smtClean="0">
                          <a:solidFill>
                            <a:srgbClr val="595959"/>
                          </a:solidFill>
                          <a:latin typeface="Courier New"/>
                          <a:cs typeface="Courier New"/>
                        </a:rPr>
                        <a:t>00001003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27432">
                      <a:solidFill>
                        <a:srgbClr val="545454"/>
                      </a:solidFill>
                      <a:prstDash val="solid"/>
                    </a:lnL>
                    <a:lnR w="22860">
                      <a:solidFill>
                        <a:srgbClr val="4F4F4F"/>
                      </a:solidFill>
                      <a:prstDash val="solid"/>
                    </a:lnR>
                    <a:lnT w="22860">
                      <a:solidFill>
                        <a:srgbClr val="575757"/>
                      </a:solidFill>
                      <a:prstDash val="solid"/>
                    </a:lnT>
                    <a:lnB w="27432">
                      <a:solidFill>
                        <a:srgbClr val="575757"/>
                      </a:solidFill>
                      <a:prstDash val="solid"/>
                    </a:lnB>
                  </a:tcPr>
                </a:tc>
              </a:tr>
              <a:tr h="256031">
                <a:tc>
                  <a:txBody>
                    <a:bodyPr/>
                    <a:lstStyle/>
                    <a:p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27432">
                      <a:solidFill>
                        <a:srgbClr val="545454"/>
                      </a:solidFill>
                      <a:prstDash val="solid"/>
                    </a:lnL>
                    <a:lnR w="22860">
                      <a:solidFill>
                        <a:srgbClr val="4F4F4F"/>
                      </a:solidFill>
                      <a:prstDash val="solid"/>
                    </a:lnR>
                    <a:lnT w="27432">
                      <a:solidFill>
                        <a:srgbClr val="575757"/>
                      </a:solidFill>
                      <a:prstDash val="solid"/>
                    </a:lnT>
                    <a:lnB w="27432">
                      <a:solidFill>
                        <a:srgbClr val="575757"/>
                      </a:solidFill>
                      <a:prstDash val="soli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27432">
                      <a:solidFill>
                        <a:srgbClr val="545454"/>
                      </a:solidFill>
                      <a:prstDash val="solid"/>
                    </a:lnL>
                    <a:lnR w="22860">
                      <a:solidFill>
                        <a:srgbClr val="4F4F4F"/>
                      </a:solidFill>
                      <a:prstDash val="solid"/>
                    </a:lnR>
                    <a:lnT w="27432">
                      <a:solidFill>
                        <a:srgbClr val="575757"/>
                      </a:solidFill>
                      <a:prstDash val="solid"/>
                    </a:lnT>
                    <a:lnB w="18288">
                      <a:solidFill>
                        <a:srgbClr val="747474"/>
                      </a:solidFill>
                      <a:prstDash val="solid"/>
                    </a:lnB>
                  </a:tcPr>
                </a:tc>
              </a:tr>
              <a:tr h="315467">
                <a:tc>
                  <a:txBody>
                    <a:bodyPr/>
                    <a:lstStyle/>
                    <a:p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27432">
                      <a:solidFill>
                        <a:srgbClr val="545454"/>
                      </a:solidFill>
                      <a:prstDash val="solid"/>
                    </a:lnL>
                    <a:lnT w="18288">
                      <a:solidFill>
                        <a:srgbClr val="747474"/>
                      </a:solidFill>
                      <a:prstDash val="solid"/>
                    </a:lnT>
                    <a:lnB w="18288">
                      <a:solidFill>
                        <a:srgbClr val="444444"/>
                      </a:solidFill>
                      <a:prstDash val="solid"/>
                    </a:lnB>
                  </a:tcPr>
                </a:tc>
              </a:tr>
              <a:tr h="240030">
                <a:tc>
                  <a:txBody>
                    <a:bodyPr/>
                    <a:lstStyle/>
                    <a:p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27432">
                      <a:solidFill>
                        <a:srgbClr val="545454"/>
                      </a:solidFill>
                      <a:prstDash val="solid"/>
                    </a:lnL>
                    <a:lnR w="22860">
                      <a:solidFill>
                        <a:srgbClr val="545454"/>
                      </a:solidFill>
                      <a:prstDash val="solid"/>
                    </a:lnR>
                    <a:lnT w="18288">
                      <a:solidFill>
                        <a:srgbClr val="444444"/>
                      </a:solidFill>
                      <a:prstDash val="solid"/>
                    </a:lnT>
                    <a:lnB w="13716">
                      <a:solidFill>
                        <a:srgbClr val="343434"/>
                      </a:solidFill>
                      <a:prstDash val="solid"/>
                    </a:lnB>
                  </a:tcPr>
                </a:tc>
              </a:tr>
              <a:tr h="253745">
                <a:tc>
                  <a:txBody>
                    <a:bodyPr/>
                    <a:lstStyle/>
                    <a:p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27432">
                      <a:solidFill>
                        <a:srgbClr val="545454"/>
                      </a:solidFill>
                      <a:prstDash val="solid"/>
                    </a:lnL>
                    <a:lnR w="22860">
                      <a:solidFill>
                        <a:srgbClr val="545454"/>
                      </a:solidFill>
                      <a:prstDash val="solid"/>
                    </a:lnR>
                    <a:lnT w="13716">
                      <a:solidFill>
                        <a:srgbClr val="343434"/>
                      </a:solidFill>
                      <a:prstDash val="solid"/>
                    </a:lnT>
                    <a:lnB w="18288">
                      <a:solidFill>
                        <a:srgbClr val="444444"/>
                      </a:solidFill>
                      <a:prstDash val="solid"/>
                    </a:lnB>
                  </a:tcPr>
                </a:tc>
              </a:tr>
              <a:tr h="237744">
                <a:tc>
                  <a:txBody>
                    <a:bodyPr/>
                    <a:lstStyle/>
                    <a:p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27432">
                      <a:solidFill>
                        <a:srgbClr val="545454"/>
                      </a:solidFill>
                      <a:prstDash val="solid"/>
                    </a:lnL>
                    <a:lnR w="22860">
                      <a:solidFill>
                        <a:srgbClr val="545454"/>
                      </a:solidFill>
                      <a:prstDash val="solid"/>
                    </a:lnR>
                    <a:lnT w="18288">
                      <a:solidFill>
                        <a:srgbClr val="444444"/>
                      </a:solidFill>
                      <a:prstDash val="solid"/>
                    </a:lnT>
                    <a:lnB w="27432">
                      <a:solidFill>
                        <a:srgbClr val="5B5B5B"/>
                      </a:solidFill>
                      <a:prstDash val="solid"/>
                    </a:lnB>
                  </a:tcPr>
                </a:tc>
              </a:tr>
              <a:tr h="242315">
                <a:tc>
                  <a:txBody>
                    <a:bodyPr/>
                    <a:lstStyle/>
                    <a:p>
                      <a:pPr marL="207645">
                        <a:lnSpc>
                          <a:spcPct val="100000"/>
                        </a:lnSpc>
                      </a:pPr>
                      <a:r>
                        <a:rPr sz="1250" dirty="0" smtClean="0">
                          <a:solidFill>
                            <a:srgbClr val="595959"/>
                          </a:solidFill>
                          <a:latin typeface="Courier New"/>
                          <a:cs typeface="Courier New"/>
                        </a:rPr>
                        <a:t>00003003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27432">
                      <a:solidFill>
                        <a:srgbClr val="545454"/>
                      </a:solidFill>
                      <a:prstDash val="solid"/>
                    </a:lnL>
                    <a:lnR w="22860">
                      <a:solidFill>
                        <a:srgbClr val="545454"/>
                      </a:solidFill>
                      <a:prstDash val="solid"/>
                    </a:lnR>
                    <a:lnT w="27432">
                      <a:solidFill>
                        <a:srgbClr val="5B5B5B"/>
                      </a:solidFill>
                      <a:prstDash val="solid"/>
                    </a:lnT>
                    <a:lnB w="27432">
                      <a:solidFill>
                        <a:srgbClr val="5B5B5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939" y="122046"/>
            <a:ext cx="5613400" cy="604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  <a:tabLst>
                <a:tab pos="1143635" algn="l"/>
              </a:tabLst>
            </a:pPr>
            <a:r>
              <a:rPr sz="4000" b="1" spc="-30" dirty="0" smtClean="0">
                <a:latin typeface="Arial"/>
                <a:cs typeface="Arial"/>
              </a:rPr>
              <a:t>2–</a:t>
            </a:r>
            <a:r>
              <a:rPr sz="4000" b="1" spc="-25" dirty="0" smtClean="0">
                <a:latin typeface="Arial"/>
                <a:cs typeface="Arial"/>
              </a:rPr>
              <a:t>5	</a:t>
            </a:r>
            <a:r>
              <a:rPr sz="4000" b="1" spc="-20" dirty="0" smtClean="0">
                <a:latin typeface="Arial"/>
                <a:cs typeface="Arial"/>
              </a:rPr>
              <a:t>Flat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o</a:t>
            </a:r>
            <a:r>
              <a:rPr sz="4000" b="1" spc="-25" dirty="0" smtClean="0">
                <a:latin typeface="Arial"/>
                <a:cs typeface="Arial"/>
              </a:rPr>
              <a:t>de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Me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25" dirty="0" smtClean="0">
                <a:latin typeface="Arial"/>
                <a:cs typeface="Arial"/>
              </a:rPr>
              <a:t>ory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64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28115"/>
            <a:ext cx="8579485" cy="4588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350" spc="-45" dirty="0" smtClean="0">
                <a:latin typeface="Arial"/>
                <a:cs typeface="Arial"/>
              </a:rPr>
              <a:t>fl</a:t>
            </a:r>
            <a:r>
              <a:rPr sz="3350" spc="-110" dirty="0" smtClean="0">
                <a:latin typeface="Arial"/>
                <a:cs typeface="Arial"/>
              </a:rPr>
              <a:t>a</a:t>
            </a:r>
            <a:r>
              <a:rPr sz="3350" spc="-50" dirty="0" smtClean="0">
                <a:latin typeface="Arial"/>
                <a:cs typeface="Arial"/>
              </a:rPr>
              <a:t>t</a:t>
            </a:r>
            <a:r>
              <a:rPr sz="3350" spc="-45" dirty="0" smtClean="0">
                <a:latin typeface="Arial"/>
                <a:cs typeface="Arial"/>
              </a:rPr>
              <a:t> </a:t>
            </a:r>
            <a:r>
              <a:rPr sz="3350" spc="-150" dirty="0" smtClean="0">
                <a:latin typeface="Arial"/>
                <a:cs typeface="Arial"/>
              </a:rPr>
              <a:t>m</a:t>
            </a:r>
            <a:r>
              <a:rPr sz="3350" spc="-95" dirty="0" smtClean="0">
                <a:latin typeface="Arial"/>
                <a:cs typeface="Arial"/>
              </a:rPr>
              <a:t>o</a:t>
            </a:r>
            <a:r>
              <a:rPr sz="3350" spc="-105" dirty="0" smtClean="0">
                <a:latin typeface="Arial"/>
                <a:cs typeface="Arial"/>
              </a:rPr>
              <a:t>d</a:t>
            </a:r>
            <a:r>
              <a:rPr sz="3350" spc="-95" dirty="0" smtClean="0">
                <a:latin typeface="Arial"/>
                <a:cs typeface="Arial"/>
              </a:rPr>
              <a:t>e</a:t>
            </a:r>
            <a:r>
              <a:rPr sz="3350" spc="-45" dirty="0" smtClean="0">
                <a:latin typeface="Arial"/>
                <a:cs typeface="Arial"/>
              </a:rPr>
              <a:t> </a:t>
            </a:r>
            <a:r>
              <a:rPr sz="3350" spc="-155" dirty="0" smtClean="0">
                <a:latin typeface="Arial"/>
                <a:cs typeface="Arial"/>
              </a:rPr>
              <a:t>m</a:t>
            </a:r>
            <a:r>
              <a:rPr sz="3350" spc="-95" dirty="0" smtClean="0">
                <a:latin typeface="Arial"/>
                <a:cs typeface="Arial"/>
              </a:rPr>
              <a:t>e</a:t>
            </a:r>
            <a:r>
              <a:rPr sz="3350" spc="-150" dirty="0" smtClean="0">
                <a:latin typeface="Arial"/>
                <a:cs typeface="Arial"/>
              </a:rPr>
              <a:t>m</a:t>
            </a:r>
            <a:r>
              <a:rPr sz="3350" spc="-80" dirty="0" smtClean="0">
                <a:latin typeface="Arial"/>
                <a:cs typeface="Arial"/>
              </a:rPr>
              <a:t>ory</a:t>
            </a:r>
            <a:r>
              <a:rPr sz="3350" spc="-7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10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stem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one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whi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h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no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marR="6800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oes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ot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use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20" dirty="0" smtClean="0">
                <a:latin typeface="Arial"/>
                <a:cs typeface="Arial"/>
              </a:rPr>
              <a:t>gm</a:t>
            </a:r>
            <a:r>
              <a:rPr sz="2800" spc="-15" dirty="0" smtClean="0">
                <a:latin typeface="Arial"/>
                <a:cs typeface="Arial"/>
              </a:rPr>
              <a:t>ent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 l</a:t>
            </a:r>
            <a:r>
              <a:rPr sz="2800" spc="-15" dirty="0" smtClean="0">
                <a:latin typeface="Arial"/>
                <a:cs typeface="Arial"/>
              </a:rPr>
              <a:t>oca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mem</a:t>
            </a:r>
            <a:r>
              <a:rPr sz="2800" spc="-15" dirty="0" smtClean="0">
                <a:latin typeface="Arial"/>
                <a:cs typeface="Arial"/>
              </a:rPr>
              <a:t>ory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3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marR="46291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First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00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5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00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5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5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H;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last 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ocat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FF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FFFF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FFFFH.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8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address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 </a:t>
            </a:r>
            <a:r>
              <a:rPr sz="2800" spc="-15" dirty="0" smtClean="0">
                <a:latin typeface="Arial"/>
                <a:cs typeface="Arial"/>
              </a:rPr>
              <a:t>40-bi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4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still se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ects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vile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vel 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f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softw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re.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42061"/>
            <a:ext cx="7521575" cy="5073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ts val="399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sy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</a:t>
            </a:r>
            <a:r>
              <a:rPr sz="3350" spc="-105" dirty="0" smtClean="0">
                <a:latin typeface="Arial"/>
                <a:cs typeface="Arial"/>
              </a:rPr>
              <a:t>no</a:t>
            </a:r>
            <a:r>
              <a:rPr sz="3350" spc="-50" dirty="0" smtClean="0">
                <a:latin typeface="Arial"/>
                <a:cs typeface="Arial"/>
              </a:rPr>
              <a:t>t </a:t>
            </a:r>
            <a:r>
              <a:rPr sz="3200" spc="0" dirty="0" smtClean="0">
                <a:latin typeface="Arial"/>
                <a:cs typeface="Arial"/>
              </a:rPr>
              <a:t>ava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65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749046"/>
            <a:ext cx="8644255" cy="5071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0" dirty="0" smtClean="0">
                <a:latin typeface="Arial"/>
                <a:cs typeface="Arial"/>
              </a:rPr>
              <a:t> 64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Pro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ecti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wed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6</a:t>
            </a:r>
            <a:r>
              <a:rPr sz="3200" spc="-10" dirty="0" smtClean="0">
                <a:latin typeface="Arial"/>
                <a:cs typeface="Arial"/>
              </a:rPr>
              <a:t>4</a:t>
            </a:r>
            <a:r>
              <a:rPr sz="3200" spc="0" dirty="0" smtClean="0">
                <a:latin typeface="Arial"/>
                <a:cs typeface="Arial"/>
              </a:rPr>
              <a:t>-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CS reg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ster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still used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tect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29"/>
              </a:lnSpc>
            </a:pPr>
            <a:r>
              <a:rPr sz="320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64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2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Most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ay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IA</a:t>
            </a:r>
            <a:r>
              <a:rPr sz="3200" spc="-10" dirty="0" smtClean="0">
                <a:latin typeface="Arial"/>
                <a:cs typeface="Arial"/>
              </a:rPr>
              <a:t>32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com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marR="528320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cu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ware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s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ly,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but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will</a:t>
            </a:r>
            <a:r>
              <a:rPr sz="2800" spc="-15" dirty="0" smtClean="0">
                <a:latin typeface="Arial"/>
                <a:cs typeface="Arial"/>
              </a:rPr>
              <a:t> ch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few</a:t>
            </a:r>
            <a:r>
              <a:rPr sz="2800" spc="-5" dirty="0" smtClean="0">
                <a:latin typeface="Arial"/>
                <a:cs typeface="Arial"/>
              </a:rPr>
              <a:t> y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ars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 </a:t>
            </a:r>
            <a:r>
              <a:rPr sz="2800" spc="-25" dirty="0" smtClean="0">
                <a:latin typeface="Arial"/>
                <a:cs typeface="Arial"/>
              </a:rPr>
              <a:t>mem</a:t>
            </a:r>
            <a:r>
              <a:rPr sz="2800" spc="-15" dirty="0" smtClean="0">
                <a:latin typeface="Arial"/>
                <a:cs typeface="Arial"/>
              </a:rPr>
              <a:t>ory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eco</a:t>
            </a:r>
            <a:r>
              <a:rPr sz="2800" spc="-20" dirty="0" smtClean="0">
                <a:latin typeface="Arial"/>
                <a:cs typeface="Arial"/>
              </a:rPr>
              <a:t>mes</a:t>
            </a:r>
            <a:r>
              <a:rPr sz="2800" spc="-10" dirty="0" smtClean="0">
                <a:latin typeface="Arial"/>
                <a:cs typeface="Arial"/>
              </a:rPr>
              <a:t> la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ger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most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op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3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64-b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om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31435" y="976122"/>
            <a:ext cx="1197864" cy="0"/>
          </a:xfrm>
          <a:custGeom>
            <a:avLst/>
            <a:gdLst/>
            <a:ahLst/>
            <a:cxnLst/>
            <a:rect l="l" t="t" r="r" b="b"/>
            <a:pathLst>
              <a:path w="1197864">
                <a:moveTo>
                  <a:pt x="0" y="0"/>
                </a:moveTo>
                <a:lnTo>
                  <a:pt x="1197864" y="0"/>
                </a:lnTo>
              </a:path>
            </a:pathLst>
          </a:custGeom>
          <a:ln w="22860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0579" y="964691"/>
            <a:ext cx="0" cy="4914900"/>
          </a:xfrm>
          <a:custGeom>
            <a:avLst/>
            <a:gdLst/>
            <a:ahLst/>
            <a:cxnLst/>
            <a:rect l="l" t="t" r="r" b="b"/>
            <a:pathLst>
              <a:path h="4914900">
                <a:moveTo>
                  <a:pt x="0" y="4914900"/>
                </a:moveTo>
                <a:lnTo>
                  <a:pt x="0" y="0"/>
                </a:lnTo>
              </a:path>
            </a:pathLst>
          </a:custGeom>
          <a:ln w="18288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46020" y="3287267"/>
            <a:ext cx="1225295" cy="0"/>
          </a:xfrm>
          <a:custGeom>
            <a:avLst/>
            <a:gdLst/>
            <a:ahLst/>
            <a:cxnLst/>
            <a:rect l="l" t="t" r="r" b="b"/>
            <a:pathLst>
              <a:path w="1225296">
                <a:moveTo>
                  <a:pt x="0" y="0"/>
                </a:moveTo>
                <a:lnTo>
                  <a:pt x="1225295" y="0"/>
                </a:lnTo>
              </a:path>
            </a:pathLst>
          </a:custGeom>
          <a:ln w="27432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53028" y="3422141"/>
            <a:ext cx="996696" cy="0"/>
          </a:xfrm>
          <a:custGeom>
            <a:avLst/>
            <a:gdLst/>
            <a:ahLst/>
            <a:cxnLst/>
            <a:rect l="l" t="t" r="r" b="b"/>
            <a:pathLst>
              <a:path w="996696">
                <a:moveTo>
                  <a:pt x="0" y="0"/>
                </a:moveTo>
                <a:lnTo>
                  <a:pt x="996696" y="0"/>
                </a:lnTo>
              </a:path>
            </a:pathLst>
          </a:custGeom>
          <a:ln w="13716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46020" y="3561588"/>
            <a:ext cx="1225295" cy="0"/>
          </a:xfrm>
          <a:custGeom>
            <a:avLst/>
            <a:gdLst/>
            <a:ahLst/>
            <a:cxnLst/>
            <a:rect l="l" t="t" r="r" b="b"/>
            <a:pathLst>
              <a:path w="1225296">
                <a:moveTo>
                  <a:pt x="0" y="0"/>
                </a:moveTo>
                <a:lnTo>
                  <a:pt x="1225295" y="0"/>
                </a:lnTo>
              </a:path>
            </a:pathLst>
          </a:custGeom>
          <a:ln w="18288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31435" y="5865876"/>
            <a:ext cx="1197864" cy="0"/>
          </a:xfrm>
          <a:custGeom>
            <a:avLst/>
            <a:gdLst/>
            <a:ahLst/>
            <a:cxnLst/>
            <a:rect l="l" t="t" r="r" b="b"/>
            <a:pathLst>
              <a:path w="1197864">
                <a:moveTo>
                  <a:pt x="0" y="0"/>
                </a:moveTo>
                <a:lnTo>
                  <a:pt x="1197864" y="0"/>
                </a:lnTo>
              </a:path>
            </a:pathLst>
          </a:custGeom>
          <a:ln w="27432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15584" y="964691"/>
            <a:ext cx="0" cy="4914900"/>
          </a:xfrm>
          <a:custGeom>
            <a:avLst/>
            <a:gdLst/>
            <a:ahLst/>
            <a:cxnLst/>
            <a:rect l="l" t="t" r="r" b="b"/>
            <a:pathLst>
              <a:path h="4914900">
                <a:moveTo>
                  <a:pt x="0" y="4914900"/>
                </a:moveTo>
                <a:lnTo>
                  <a:pt x="0" y="0"/>
                </a:lnTo>
              </a:path>
            </a:pathLst>
          </a:custGeom>
          <a:ln w="27432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9908" y="148843"/>
            <a:ext cx="1275715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70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600" b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180" dirty="0" smtClean="0">
                <a:solidFill>
                  <a:srgbClr val="010101"/>
                </a:solidFill>
                <a:latin typeface="Arial"/>
                <a:cs typeface="Arial"/>
              </a:rPr>
              <a:t>2-15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60651" y="148843"/>
            <a:ext cx="3676650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6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600" b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20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1600" b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-15" dirty="0" smtClean="0">
                <a:solidFill>
                  <a:srgbClr val="010101"/>
                </a:solidFill>
                <a:latin typeface="Arial"/>
                <a:cs typeface="Arial"/>
              </a:rPr>
              <a:t>flat</a:t>
            </a:r>
            <a:r>
              <a:rPr sz="1600" b="1" spc="20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20" dirty="0" smtClean="0">
                <a:solidFill>
                  <a:srgbClr val="010101"/>
                </a:solidFill>
                <a:latin typeface="Arial"/>
                <a:cs typeface="Arial"/>
              </a:rPr>
              <a:t>mode</a:t>
            </a:r>
            <a:r>
              <a:rPr sz="1600" b="1" spc="1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20" dirty="0" smtClean="0">
                <a:solidFill>
                  <a:srgbClr val="010101"/>
                </a:solidFill>
                <a:latin typeface="Arial"/>
                <a:cs typeface="Arial"/>
              </a:rPr>
              <a:t>memory</a:t>
            </a:r>
            <a:r>
              <a:rPr sz="1600" b="1" spc="1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00" b="1" spc="0" dirty="0" smtClean="0">
                <a:solidFill>
                  <a:srgbClr val="010101"/>
                </a:solidFill>
                <a:latin typeface="Arial"/>
                <a:cs typeface="Arial"/>
              </a:rPr>
              <a:t>model.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11627" y="3019552"/>
            <a:ext cx="904240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85" dirty="0" smtClean="0">
                <a:solidFill>
                  <a:srgbClr val="505050"/>
                </a:solidFill>
                <a:latin typeface="Arial"/>
                <a:cs typeface="Arial"/>
              </a:rPr>
              <a:t>Linear</a:t>
            </a:r>
            <a:r>
              <a:rPr sz="1100" b="1" spc="-50" dirty="0" smtClean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sz="1100" b="1" spc="-80" dirty="0" smtClean="0">
                <a:solidFill>
                  <a:srgbClr val="363636"/>
                </a:solidFill>
                <a:latin typeface="Arial"/>
                <a:cs typeface="Arial"/>
              </a:rPr>
              <a:t>A</a:t>
            </a:r>
            <a:r>
              <a:rPr sz="1100" b="1" spc="-95" dirty="0" smtClean="0">
                <a:solidFill>
                  <a:srgbClr val="505050"/>
                </a:solidFill>
                <a:latin typeface="Arial"/>
                <a:cs typeface="Arial"/>
              </a:rPr>
              <a:t>ddress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28748" y="3227578"/>
            <a:ext cx="130810" cy="3829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50" spc="140" dirty="0" smtClean="0">
                <a:solidFill>
                  <a:srgbClr val="232323"/>
                </a:solidFill>
                <a:latin typeface="Arial"/>
                <a:cs typeface="Arial"/>
              </a:rPr>
              <a:t>I</a:t>
            </a:r>
            <a:endParaRPr sz="24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35755" y="3275584"/>
            <a:ext cx="64769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60" dirty="0" smtClean="0">
                <a:solidFill>
                  <a:srgbClr val="232323"/>
                </a:solidFill>
                <a:latin typeface="Arial"/>
                <a:cs typeface="Arial"/>
              </a:rPr>
              <a:t>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75635" y="3328670"/>
            <a:ext cx="764540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b="1" spc="-335" dirty="0" smtClean="0">
                <a:solidFill>
                  <a:srgbClr val="505050"/>
                </a:solidFill>
                <a:latin typeface="Times New Roman"/>
                <a:cs typeface="Times New Roman"/>
              </a:rPr>
              <a:t>OOOOO</a:t>
            </a:r>
            <a:r>
              <a:rPr sz="1150" b="1" spc="-160" dirty="0" smtClean="0">
                <a:solidFill>
                  <a:srgbClr val="505050"/>
                </a:solidFill>
                <a:latin typeface="Times New Roman"/>
                <a:cs typeface="Times New Roman"/>
              </a:rPr>
              <a:t> </a:t>
            </a:r>
            <a:r>
              <a:rPr sz="1150" b="1" spc="-210" dirty="0" smtClean="0">
                <a:solidFill>
                  <a:srgbClr val="363636"/>
                </a:solidFill>
                <a:latin typeface="Times New Roman"/>
                <a:cs typeface="Times New Roman"/>
              </a:rPr>
              <a:t>F</a:t>
            </a:r>
            <a:r>
              <a:rPr sz="1150" b="1" spc="-325" dirty="0" smtClean="0">
                <a:solidFill>
                  <a:srgbClr val="505050"/>
                </a:solidFill>
                <a:latin typeface="Times New Roman"/>
                <a:cs typeface="Times New Roman"/>
              </a:rPr>
              <a:t>OOOO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22040" y="3408171"/>
            <a:ext cx="73660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235" dirty="0" smtClean="0">
                <a:solidFill>
                  <a:srgbClr val="232323"/>
                </a:solidFill>
                <a:latin typeface="Arial"/>
                <a:cs typeface="Arial"/>
              </a:rPr>
              <a:t>J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98896" y="866394"/>
            <a:ext cx="807720" cy="229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spc="-195" dirty="0" smtClean="0">
                <a:solidFill>
                  <a:srgbClr val="505050"/>
                </a:solidFill>
                <a:latin typeface="Courier New"/>
                <a:cs typeface="Courier New"/>
              </a:rPr>
              <a:t>FFFFFFFFFF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89752" y="3328670"/>
            <a:ext cx="747395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b="1" spc="-320" dirty="0" smtClean="0">
                <a:solidFill>
                  <a:srgbClr val="505050"/>
                </a:solidFill>
                <a:latin typeface="Times New Roman"/>
                <a:cs typeface="Times New Roman"/>
              </a:rPr>
              <a:t>OOOOOFOOOO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89752" y="5776467"/>
            <a:ext cx="751840" cy="179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20" dirty="0" smtClean="0">
                <a:solidFill>
                  <a:srgbClr val="505050"/>
                </a:solidFill>
                <a:latin typeface="Times New Roman"/>
                <a:cs typeface="Times New Roman"/>
              </a:rPr>
              <a:t>0000000000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32323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232323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63636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63636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505050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63636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63636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912611" y="6599173"/>
            <a:ext cx="306768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0" dirty="0" smtClean="0">
                <a:solidFill>
                  <a:srgbClr val="010101"/>
                </a:solidFill>
                <a:latin typeface="Arial"/>
                <a:cs typeface="Arial"/>
              </a:rPr>
              <a:t>•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All</a:t>
            </a:r>
            <a:r>
              <a:rPr sz="850" spc="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73115" y="6597395"/>
            <a:ext cx="173990" cy="157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40" dirty="0" smtClean="0">
                <a:solidFill>
                  <a:srgbClr val="010101"/>
                </a:solidFill>
                <a:latin typeface="Courier New"/>
                <a:cs typeface="Courier New"/>
              </a:rPr>
              <a:t>66</a:t>
            </a:r>
            <a:endParaRPr sz="900">
              <a:latin typeface="Courier New"/>
              <a:cs typeface="Courier Ne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65124" y="6299200"/>
            <a:ext cx="39947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232323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63636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63636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32323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30" dirty="0" smtClean="0">
                <a:latin typeface="Arial"/>
                <a:cs typeface="Arial"/>
              </a:rPr>
              <a:t>RY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67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200390" cy="35083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6870" marR="1213485" indent="-344805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6870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mmi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8086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gh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8028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</a:t>
            </a:r>
            <a:r>
              <a:rPr sz="3200" spc="0" dirty="0" smtClean="0">
                <a:latin typeface="Arial"/>
                <a:cs typeface="Arial"/>
              </a:rPr>
              <a:t>-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an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6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 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6870" marR="12700" indent="-344805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6870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mmi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8038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and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ove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ins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</a:t>
            </a:r>
            <a:r>
              <a:rPr sz="3200" spc="0" dirty="0" smtClean="0">
                <a:latin typeface="Arial"/>
                <a:cs typeface="Arial"/>
              </a:rPr>
              <a:t>-,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-5" dirty="0" smtClean="0">
                <a:latin typeface="Arial"/>
                <a:cs typeface="Arial"/>
              </a:rPr>
              <a:t>6</a:t>
            </a:r>
            <a:r>
              <a:rPr sz="3200" spc="0" dirty="0" smtClean="0">
                <a:latin typeface="Arial"/>
                <a:cs typeface="Arial"/>
              </a:rPr>
              <a:t>-,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32</a:t>
            </a:r>
            <a:r>
              <a:rPr sz="3200" spc="0" dirty="0" smtClean="0">
                <a:latin typeface="Arial"/>
                <a:cs typeface="Arial"/>
              </a:rPr>
              <a:t>-bit extend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well 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 two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16</a:t>
            </a:r>
            <a:r>
              <a:rPr sz="3200" spc="0" dirty="0" smtClean="0">
                <a:latin typeface="Arial"/>
                <a:cs typeface="Arial"/>
              </a:rPr>
              <a:t>-bit seg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isters: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30" dirty="0" smtClean="0">
                <a:latin typeface="Arial"/>
                <a:cs typeface="Arial"/>
              </a:rPr>
              <a:t>RY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68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215630" cy="420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49250" indent="-337185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9250" algn="l"/>
              </a:tabLst>
            </a:pPr>
            <a:r>
              <a:rPr sz="3200" spc="-10" dirty="0" smtClean="0">
                <a:latin typeface="Arial"/>
                <a:cs typeface="Arial"/>
              </a:rPr>
              <a:t>8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19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AH,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BH, 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, CH,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CL,</a:t>
            </a:r>
            <a:endParaRPr sz="320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DH,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DL.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49250" marR="671830" indent="-337185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9250" algn="l"/>
              </a:tabLst>
            </a:pP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-5" dirty="0" smtClean="0">
                <a:latin typeface="Arial"/>
                <a:cs typeface="Arial"/>
              </a:rPr>
              <a:t>6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19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AX, B</a:t>
            </a:r>
            <a:r>
              <a:rPr sz="3200" spc="-10" dirty="0" smtClean="0">
                <a:latin typeface="Arial"/>
                <a:cs typeface="Arial"/>
              </a:rPr>
              <a:t>X</a:t>
            </a:r>
            <a:r>
              <a:rPr sz="3200" spc="0" dirty="0" smtClean="0">
                <a:latin typeface="Arial"/>
                <a:cs typeface="Arial"/>
              </a:rPr>
              <a:t>, CX, DX,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4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, B</a:t>
            </a:r>
            <a:r>
              <a:rPr sz="3200" spc="-4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, DI,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S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49250" marR="12700" indent="-337185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9250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CS, DS, ES,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SS, FS,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49250" marR="622300" indent="-337185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9250" algn="l"/>
              </a:tabLst>
            </a:pPr>
            <a:r>
              <a:rPr sz="3200" spc="-10" dirty="0" smtClean="0">
                <a:latin typeface="Arial"/>
                <a:cs typeface="Arial"/>
              </a:rPr>
              <a:t>3</a:t>
            </a:r>
            <a:r>
              <a:rPr sz="3200" spc="-5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EAX, EBX, ECX, EDX, ES</a:t>
            </a:r>
            <a:r>
              <a:rPr sz="3200" spc="-42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, EB</a:t>
            </a:r>
            <a:r>
              <a:rPr sz="3200" spc="-42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, EDI,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E</a:t>
            </a:r>
            <a:r>
              <a:rPr sz="3200" spc="-10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30" dirty="0" smtClean="0">
                <a:latin typeface="Arial"/>
                <a:cs typeface="Arial"/>
              </a:rPr>
              <a:t>RY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69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100059" cy="4594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49250" marR="12700" indent="-337185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9250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64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P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um 4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6</a:t>
            </a:r>
            <a:r>
              <a:rPr sz="3200" spc="-5" dirty="0" smtClean="0">
                <a:latin typeface="Arial"/>
                <a:cs typeface="Arial"/>
              </a:rPr>
              <a:t>4</a:t>
            </a:r>
            <a:r>
              <a:rPr sz="3200" spc="0" dirty="0" smtClean="0">
                <a:latin typeface="Arial"/>
                <a:cs typeface="Arial"/>
              </a:rPr>
              <a:t>- 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xte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sio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RAX, RB</a:t>
            </a:r>
            <a:r>
              <a:rPr sz="3200" spc="-10" dirty="0" smtClean="0">
                <a:latin typeface="Arial"/>
                <a:cs typeface="Arial"/>
              </a:rPr>
              <a:t>X</a:t>
            </a:r>
            <a:r>
              <a:rPr sz="3200" spc="0" dirty="0" smtClean="0">
                <a:latin typeface="Arial"/>
                <a:cs typeface="Arial"/>
              </a:rPr>
              <a:t>, RCX, RDX, RS</a:t>
            </a:r>
            <a:r>
              <a:rPr sz="3200" spc="-40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RB</a:t>
            </a:r>
            <a:r>
              <a:rPr sz="3200" spc="-40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, RDI,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RSI, a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8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-5" dirty="0" smtClean="0">
                <a:latin typeface="Arial"/>
                <a:cs typeface="Arial"/>
              </a:rPr>
              <a:t>5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49250" marR="13335" indent="-337185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9250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,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icropr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cessor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ins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 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(IP/EI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/RIP)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lag 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(FLAGS,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EFLAGS,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RFLAGS).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49250" marR="125730" indent="-337185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9250" algn="l"/>
              </a:tabLst>
            </a:pPr>
            <a:r>
              <a:rPr sz="3200" dirty="0" smtClean="0">
                <a:latin typeface="Arial"/>
                <a:cs typeface="Arial"/>
              </a:rPr>
              <a:t>All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real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sses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comb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se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pl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 o</a:t>
            </a:r>
            <a:r>
              <a:rPr sz="3200" spc="-7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fset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8745">
              <a:lnSpc>
                <a:spcPts val="4760"/>
              </a:lnSpc>
            </a:pPr>
            <a:r>
              <a:rPr sz="4000" b="1" spc="-25" dirty="0" smtClean="0">
                <a:latin typeface="Arial"/>
                <a:cs typeface="Arial"/>
              </a:rPr>
              <a:t>T</a:t>
            </a:r>
            <a:r>
              <a:rPr sz="4000" b="1" spc="-45" dirty="0" smtClean="0">
                <a:latin typeface="Arial"/>
                <a:cs typeface="Arial"/>
              </a:rPr>
              <a:t>h</a:t>
            </a:r>
            <a:r>
              <a:rPr sz="4000" b="1" spc="-25" dirty="0" smtClean="0">
                <a:latin typeface="Arial"/>
                <a:cs typeface="Arial"/>
              </a:rPr>
              <a:t>e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Progra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25" dirty="0" smtClean="0">
                <a:latin typeface="Arial"/>
                <a:cs typeface="Arial"/>
              </a:rPr>
              <a:t>ming</a:t>
            </a:r>
            <a:r>
              <a:rPr sz="4000" b="1" spc="20" dirty="0" smtClean="0">
                <a:latin typeface="Arial"/>
                <a:cs typeface="Arial"/>
              </a:rPr>
              <a:t> 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0" dirty="0" smtClean="0">
                <a:latin typeface="Arial"/>
                <a:cs typeface="Arial"/>
              </a:rPr>
              <a:t>o</a:t>
            </a:r>
            <a:r>
              <a:rPr sz="4000" b="1" spc="-20" dirty="0" smtClean="0">
                <a:latin typeface="Arial"/>
                <a:cs typeface="Arial"/>
              </a:rPr>
              <a:t>del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7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213090" cy="3925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10" dirty="0" smtClean="0">
                <a:latin typeface="Arial"/>
                <a:cs typeface="Arial"/>
              </a:rPr>
              <a:t>808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ider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program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b="1" dirty="0" smtClean="0">
                <a:latin typeface="Arial"/>
                <a:cs typeface="Arial"/>
              </a:rPr>
              <a:t>v</a:t>
            </a:r>
            <a:r>
              <a:rPr sz="3200" b="1" spc="-10" dirty="0" smtClean="0">
                <a:latin typeface="Arial"/>
                <a:cs typeface="Arial"/>
              </a:rPr>
              <a:t>i</a:t>
            </a:r>
            <a:r>
              <a:rPr sz="3200" b="1" spc="0" dirty="0" smtClean="0">
                <a:latin typeface="Arial"/>
                <a:cs typeface="Arial"/>
              </a:rPr>
              <a:t>s</a:t>
            </a:r>
            <a:r>
              <a:rPr sz="3200" b="1" spc="-10" dirty="0" smtClean="0">
                <a:latin typeface="Arial"/>
                <a:cs typeface="Arial"/>
              </a:rPr>
              <a:t>i</a:t>
            </a:r>
            <a:r>
              <a:rPr sz="3200" b="1" spc="0" dirty="0" smtClean="0">
                <a:latin typeface="Arial"/>
                <a:cs typeface="Arial"/>
              </a:rPr>
              <a:t>bl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marR="12700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are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rin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mming</a:t>
            </a:r>
            <a:r>
              <a:rPr sz="2800" spc="4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re sp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cif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by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stru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ons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3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marR="29845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Other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consid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program in</a:t>
            </a:r>
            <a:r>
              <a:rPr sz="3200" b="1" spc="-10" dirty="0" smtClean="0">
                <a:latin typeface="Arial"/>
                <a:cs typeface="Arial"/>
              </a:rPr>
              <a:t>v</a:t>
            </a:r>
            <a:r>
              <a:rPr sz="3200" b="1" spc="0" dirty="0" smtClean="0">
                <a:latin typeface="Arial"/>
                <a:cs typeface="Arial"/>
              </a:rPr>
              <a:t>is</a:t>
            </a:r>
            <a:r>
              <a:rPr sz="3200" b="1" spc="-10" dirty="0" smtClean="0">
                <a:latin typeface="Arial"/>
                <a:cs typeface="Arial"/>
              </a:rPr>
              <a:t>i</a:t>
            </a:r>
            <a:r>
              <a:rPr sz="3200" b="1" spc="0" dirty="0" smtClean="0">
                <a:latin typeface="Arial"/>
                <a:cs typeface="Arial"/>
              </a:rPr>
              <a:t>bl</a:t>
            </a:r>
            <a:r>
              <a:rPr sz="3200" b="1" spc="-10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8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not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ddres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ab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ir</a:t>
            </a:r>
            <a:r>
              <a:rPr sz="2800" spc="-15" dirty="0" smtClean="0">
                <a:latin typeface="Arial"/>
                <a:cs typeface="Arial"/>
              </a:rPr>
              <a:t>ect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dur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ng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ap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lic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ons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329"/>
              </a:lnSpc>
            </a:pP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mming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30" dirty="0" smtClean="0">
                <a:latin typeface="Arial"/>
                <a:cs typeface="Arial"/>
              </a:rPr>
              <a:t>RY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70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166734" cy="50692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49250" marR="507365" indent="-337185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9250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starti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16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segm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is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 a h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xad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cimal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zero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its ri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ht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ost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49250" marR="622935" indent="-337185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9250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7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fset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 </a:t>
            </a:r>
            <a:r>
              <a:rPr sz="3200" spc="-10" dirty="0" smtClean="0">
                <a:latin typeface="Arial"/>
                <a:cs typeface="Arial"/>
              </a:rPr>
              <a:t>16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er 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20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-m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 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rm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49250" marR="12700" indent="-337185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9250" algn="l"/>
              </a:tabLst>
            </a:pPr>
            <a:r>
              <a:rPr sz="3200" dirty="0" smtClean="0">
                <a:latin typeface="Arial"/>
                <a:cs typeface="Arial"/>
              </a:rPr>
              <a:t>All instructi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(code)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acces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com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CS (se</a:t>
            </a:r>
            <a:r>
              <a:rPr sz="3200" spc="-2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-dr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ss)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us IP</a:t>
            </a:r>
            <a:r>
              <a:rPr sz="3200" spc="-6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EIP</a:t>
            </a:r>
            <a:r>
              <a:rPr sz="3200" spc="-6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(o</a:t>
            </a:r>
            <a:r>
              <a:rPr sz="3200" spc="-7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fset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).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30" dirty="0" smtClean="0">
                <a:latin typeface="Arial"/>
                <a:cs typeface="Arial"/>
              </a:rPr>
              <a:t>RY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71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180705" cy="50692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49250" marR="12700" indent="-337185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9250" algn="l"/>
              </a:tabLst>
            </a:pPr>
            <a:r>
              <a:rPr sz="3200" dirty="0" smtClean="0">
                <a:latin typeface="Arial"/>
                <a:cs typeface="Arial"/>
              </a:rPr>
              <a:t>Data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rma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ref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com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DS (d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t)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ei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 an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7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fset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ress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co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7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fset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49250" marR="881380" indent="-337185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9250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8086</a:t>
            </a:r>
            <a:r>
              <a:rPr sz="3200" spc="0" dirty="0" smtClean="0">
                <a:latin typeface="Arial"/>
                <a:cs typeface="Arial"/>
              </a:rPr>
              <a:t>-Cor</a:t>
            </a:r>
            <a:r>
              <a:rPr sz="3200" spc="-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 B</a:t>
            </a:r>
            <a:r>
              <a:rPr sz="3200" spc="-10" dirty="0" smtClean="0">
                <a:latin typeface="Arial"/>
                <a:cs typeface="Arial"/>
              </a:rPr>
              <a:t>X</a:t>
            </a:r>
            <a:r>
              <a:rPr sz="3200" spc="0" dirty="0" smtClean="0">
                <a:latin typeface="Arial"/>
                <a:cs typeface="Arial"/>
              </a:rPr>
              <a:t>, DI,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SI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 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fa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lt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-6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fset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if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16</a:t>
            </a:r>
            <a:r>
              <a:rPr sz="3200" spc="0" dirty="0" smtClean="0">
                <a:latin typeface="Arial"/>
                <a:cs typeface="Arial"/>
              </a:rPr>
              <a:t>-bit 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cte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49250" marR="375920" indent="-337185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9250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8038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and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bove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5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32</a:t>
            </a:r>
            <a:r>
              <a:rPr sz="3200" spc="0" dirty="0" smtClean="0">
                <a:latin typeface="Arial"/>
                <a:cs typeface="Arial"/>
              </a:rPr>
              <a:t>-bit 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EAX,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EB</a:t>
            </a:r>
            <a:r>
              <a:rPr sz="3200" spc="-15" dirty="0" smtClean="0">
                <a:latin typeface="Arial"/>
                <a:cs typeface="Arial"/>
              </a:rPr>
              <a:t>X</a:t>
            </a:r>
            <a:r>
              <a:rPr sz="3200" spc="0" dirty="0" smtClean="0">
                <a:latin typeface="Arial"/>
                <a:cs typeface="Arial"/>
              </a:rPr>
              <a:t>, ECX,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EDX,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EDI, 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 ESI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ef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ult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7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fset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30" dirty="0" smtClean="0">
                <a:latin typeface="Arial"/>
                <a:cs typeface="Arial"/>
              </a:rPr>
              <a:t>RY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72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211820" cy="50819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49250" marR="372110" indent="-337185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9250" algn="l"/>
              </a:tabLst>
            </a:pPr>
            <a:r>
              <a:rPr sz="3200" dirty="0" smtClean="0">
                <a:latin typeface="Arial"/>
                <a:cs typeface="Arial"/>
              </a:rPr>
              <a:t>Prot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ows mem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 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ove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first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b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accessed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8028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thro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gh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Cor</a:t>
            </a:r>
            <a:r>
              <a:rPr sz="3200" spc="-2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2 micropr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cessor</a:t>
            </a:r>
            <a:r>
              <a:rPr sz="3200" spc="-10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49250" marR="530225" indent="-337185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9250" algn="l"/>
              </a:tabLst>
            </a:pPr>
            <a:r>
              <a:rPr sz="3200" dirty="0" smtClean="0">
                <a:latin typeface="Arial"/>
                <a:cs typeface="Arial"/>
              </a:rPr>
              <a:t>Th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xten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stem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(XMS)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acces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via 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pl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 an o</a:t>
            </a:r>
            <a:r>
              <a:rPr sz="3200" spc="-7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fset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j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st as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49250" marR="12700" indent="-337185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9250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tect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starti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 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stor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d</a:t>
            </a:r>
            <a:r>
              <a:rPr sz="3200" spc="0" dirty="0" smtClean="0">
                <a:latin typeface="Arial"/>
                <a:cs typeface="Arial"/>
              </a:rPr>
              <a:t>escrip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select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30" dirty="0" smtClean="0">
                <a:latin typeface="Arial"/>
                <a:cs typeface="Arial"/>
              </a:rPr>
              <a:t>RY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73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123555" cy="4093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49250" indent="-337185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9250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tect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rip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ins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li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it,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access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ri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49250" marR="333375" indent="-337185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9250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start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ng 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nt;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lim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 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st loca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49250" marR="758825" indent="-337185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9250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access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rig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 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accessed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via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30" dirty="0" smtClean="0">
                <a:latin typeface="Arial"/>
                <a:cs typeface="Arial"/>
              </a:rPr>
              <a:t>RY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74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255634" cy="50692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49250" marR="327660" indent="-337185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9250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8028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micropro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essor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allows a 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start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a</a:t>
            </a:r>
            <a:r>
              <a:rPr sz="3200" spc="0" dirty="0" smtClean="0">
                <a:latin typeface="Arial"/>
                <a:cs typeface="Arial"/>
              </a:rPr>
              <a:t>ny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16</a:t>
            </a:r>
            <a:r>
              <a:rPr sz="3200" spc="0" dirty="0" smtClean="0">
                <a:latin typeface="Arial"/>
                <a:cs typeface="Arial"/>
              </a:rPr>
              <a:t>M bytes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using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24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se 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49250" marR="414655" indent="-337185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9250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8038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and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bove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allow a 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mory segm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gin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 of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its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4</a:t>
            </a:r>
            <a:r>
              <a:rPr sz="3200" spc="0" dirty="0" smtClean="0">
                <a:latin typeface="Arial"/>
                <a:cs typeface="Arial"/>
              </a:rPr>
              <a:t>G 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ytes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 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32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49250" marR="12700" indent="-337185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9250" algn="l"/>
              </a:tabLst>
            </a:pPr>
            <a:r>
              <a:rPr sz="3200" dirty="0" smtClean="0">
                <a:latin typeface="Arial"/>
                <a:cs typeface="Arial"/>
              </a:rPr>
              <a:t>Th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ws</a:t>
            </a:r>
            <a:r>
              <a:rPr sz="3200" spc="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8028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li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it of</a:t>
            </a:r>
            <a:r>
              <a:rPr sz="3200" spc="-10" dirty="0" smtClean="0">
                <a:latin typeface="Arial"/>
                <a:cs typeface="Arial"/>
              </a:rPr>
              <a:t> 64</a:t>
            </a:r>
            <a:r>
              <a:rPr sz="3200" spc="0" dirty="0" smtClean="0">
                <a:latin typeface="Arial"/>
                <a:cs typeface="Arial"/>
              </a:rPr>
              <a:t>K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ytes,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8038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ove me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-ory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li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it of 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M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ytes.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30" dirty="0" smtClean="0">
                <a:latin typeface="Arial"/>
                <a:cs typeface="Arial"/>
              </a:rPr>
              <a:t>RY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75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166734" cy="4106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49250" indent="-337185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9250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ins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lds</a:t>
            </a:r>
            <a:endParaRPr sz="320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rm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49250" marR="12700" indent="-337185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9250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tm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st</a:t>
            </a:r>
            <a:r>
              <a:rPr sz="3200" spc="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3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s of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 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819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des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riptors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from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rip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49250" marR="13335" indent="-337185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9250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m-invisib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 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8028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an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abo</a:t>
            </a:r>
            <a:r>
              <a:rPr sz="3200" spc="5" dirty="0" smtClean="0">
                <a:latin typeface="Arial"/>
                <a:cs typeface="Arial"/>
              </a:rPr>
              <a:t>v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a</a:t>
            </a:r>
            <a:r>
              <a:rPr sz="3200" spc="5" dirty="0" smtClean="0">
                <a:latin typeface="Arial"/>
                <a:cs typeface="Arial"/>
              </a:rPr>
              <a:t>cc</a:t>
            </a:r>
            <a:r>
              <a:rPr sz="3200" spc="-5" dirty="0" smtClean="0">
                <a:latin typeface="Arial"/>
                <a:cs typeface="Arial"/>
              </a:rPr>
              <a:t>e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the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rip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30" dirty="0" smtClean="0">
                <a:latin typeface="Arial"/>
                <a:cs typeface="Arial"/>
              </a:rPr>
              <a:t>RY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76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055609" cy="39960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49250" marR="466090" indent="-337185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9250" algn="l"/>
              </a:tabLst>
            </a:pPr>
            <a:r>
              <a:rPr sz="3200" dirty="0" smtClean="0">
                <a:latin typeface="Arial"/>
                <a:cs typeface="Arial"/>
              </a:rPr>
              <a:t>Each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ins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cache 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p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ect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 h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lim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t, and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access rig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acq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ired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from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escripto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49250" marR="12700" indent="-337185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9250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cache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ows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rocessor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 access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mory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segm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ain re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err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ng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sc</a:t>
            </a:r>
            <a:r>
              <a:rPr sz="3200" spc="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til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segm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ister's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cha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30" dirty="0" smtClean="0">
                <a:latin typeface="Arial"/>
                <a:cs typeface="Arial"/>
              </a:rPr>
              <a:t>RY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77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212455" cy="50819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49250" marR="12700" indent="-337185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9250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mory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</a:t>
            </a:r>
            <a:r>
              <a:rPr sz="3200" spc="-10" dirty="0" smtClean="0">
                <a:latin typeface="Arial"/>
                <a:cs typeface="Arial"/>
              </a:rPr>
              <a:t>4</a:t>
            </a:r>
            <a:r>
              <a:rPr sz="3200" spc="0" dirty="0" smtClean="0">
                <a:latin typeface="Arial"/>
                <a:cs typeface="Arial"/>
              </a:rPr>
              <a:t>K byt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.</a:t>
            </a:r>
            <a:r>
              <a:rPr sz="3200" spc="-6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li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ress,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m, can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hysical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 thr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 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ech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nism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 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8038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ugh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4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49250" indent="-337185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9250" algn="l"/>
              </a:tabLst>
            </a:pPr>
            <a:r>
              <a:rPr sz="320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ac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om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lish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h</a:t>
            </a:r>
            <a:endParaRPr sz="320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con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rol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CR</a:t>
            </a:r>
            <a:r>
              <a:rPr sz="3200" spc="-10" dirty="0" smtClean="0">
                <a:latin typeface="Arial"/>
                <a:cs typeface="Arial"/>
              </a:rPr>
              <a:t>3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</a:pPr>
            <a:endParaRPr sz="750"/>
          </a:p>
          <a:p>
            <a:pPr marL="349250" marR="100330" indent="-337185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9250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PG 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g,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 con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CR3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sses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ge dir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ctor</a:t>
            </a:r>
            <a:r>
              <a:rPr sz="3200" spc="-23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30" dirty="0" smtClean="0">
                <a:latin typeface="Arial"/>
                <a:cs typeface="Arial"/>
              </a:rPr>
              <a:t>RY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78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7829550" cy="4581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49250" marR="443230" indent="-337185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9250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rectory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ins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up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1024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sses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 access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49250" marR="12700" indent="-337185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9250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102</a:t>
            </a:r>
            <a:r>
              <a:rPr sz="3200" spc="0" dirty="0" smtClean="0">
                <a:latin typeface="Arial"/>
                <a:cs typeface="Arial"/>
              </a:rPr>
              <a:t>4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entr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es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hat loca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ical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4</a:t>
            </a:r>
            <a:r>
              <a:rPr sz="3200" spc="-5" dirty="0" smtClean="0">
                <a:latin typeface="Arial"/>
                <a:cs typeface="Arial"/>
              </a:rPr>
              <a:t>K</a:t>
            </a:r>
            <a:r>
              <a:rPr sz="3200" spc="0" dirty="0" smtClean="0">
                <a:latin typeface="Arial"/>
                <a:cs typeface="Arial"/>
              </a:rPr>
              <a:t>-byte 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49250" marR="570230" indent="-337185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9250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B (tr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5" dirty="0" smtClean="0">
                <a:latin typeface="Arial"/>
                <a:cs typeface="Arial"/>
              </a:rPr>
              <a:t>k</a:t>
            </a:r>
            <a:r>
              <a:rPr sz="3200" spc="0" dirty="0" smtClean="0">
                <a:latin typeface="Arial"/>
                <a:cs typeface="Arial"/>
              </a:rPr>
              <a:t>-asi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-6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r) caches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3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recent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 tr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30" dirty="0" smtClean="0">
                <a:latin typeface="Arial"/>
                <a:cs typeface="Arial"/>
              </a:rPr>
              <a:t>RY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79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140065" cy="4093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49250" indent="-337185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9250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mory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ins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6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endParaRPr sz="320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40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49250" marR="12700" indent="-337185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9250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tur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incre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width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5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s to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ess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4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6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40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49250" marR="143510" indent="-337185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9250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ly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avai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Pe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4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Cor</a:t>
            </a:r>
            <a:r>
              <a:rPr sz="3200" spc="-2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ve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64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 exte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sions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131809" cy="1459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10" dirty="0" smtClean="0">
                <a:latin typeface="Arial"/>
                <a:cs typeface="Arial"/>
              </a:rPr>
              <a:t>8028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ove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-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-i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visible 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tect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02005">
              <a:lnSpc>
                <a:spcPct val="1022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 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dirty="0" smtClean="0">
                <a:latin typeface="Arial"/>
                <a:cs typeface="Arial"/>
              </a:rPr>
              <a:t>8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812163"/>
            <a:ext cx="8540115" cy="41548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10" dirty="0" smtClean="0">
                <a:latin typeface="Arial"/>
                <a:cs typeface="Arial"/>
              </a:rPr>
              <a:t>er</a:t>
            </a:r>
            <a:r>
              <a:rPr sz="2800" spc="-5" dirty="0" smtClean="0">
                <a:latin typeface="Arial"/>
                <a:cs typeface="Arial"/>
              </a:rPr>
              <a:t> f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atu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mic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oces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or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10" dirty="0" smtClean="0">
                <a:latin typeface="Arial"/>
                <a:cs typeface="Arial"/>
              </a:rPr>
              <a:t>8038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rocesso</a:t>
            </a:r>
            <a:r>
              <a:rPr sz="3200" spc="-2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  <a:p>
            <a:pPr marR="765175" algn="ctr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con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ll </a:t>
            </a:r>
            <a:r>
              <a:rPr sz="3200" spc="-5" dirty="0" smtClean="0">
                <a:latin typeface="Arial"/>
                <a:cs typeface="Arial"/>
              </a:rPr>
              <a:t>3</a:t>
            </a:r>
            <a:r>
              <a:rPr sz="3200" spc="-10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rchit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ctur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10" dirty="0" smtClean="0">
                <a:latin typeface="Arial"/>
                <a:cs typeface="Arial"/>
              </a:rPr>
              <a:t>808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8028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fu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ly u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war</a:t>
            </a:r>
            <a:r>
              <a:rPr sz="3200" spc="-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-</a:t>
            </a:r>
            <a:endParaRPr sz="3200">
              <a:latin typeface="Arial"/>
              <a:cs typeface="Arial"/>
            </a:endParaRPr>
          </a:p>
          <a:p>
            <a:pPr marR="677545" algn="ctr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com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8038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gh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2–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illustrates the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program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 </a:t>
            </a:r>
            <a:r>
              <a:rPr sz="3200" spc="-10" dirty="0" smtClean="0">
                <a:latin typeface="Arial"/>
                <a:cs typeface="Arial"/>
              </a:rPr>
              <a:t>808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microprocessor.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9"/>
              </a:spcBef>
            </a:pPr>
            <a:endParaRPr sz="650"/>
          </a:p>
          <a:p>
            <a:pPr marL="469900">
              <a:lnSpc>
                <a:spcPts val="3329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nc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64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ex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140" y="6026911"/>
            <a:ext cx="8176895" cy="436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873885" algn="l"/>
              </a:tabLst>
            </a:pPr>
            <a:r>
              <a:rPr sz="2800" spc="-20" dirty="0" smtClean="0">
                <a:solidFill>
                  <a:srgbClr val="FFFFFF"/>
                </a:solidFill>
                <a:latin typeface="Arial"/>
                <a:cs typeface="Arial"/>
              </a:rPr>
              <a:t>Cha</a:t>
            </a:r>
            <a:r>
              <a:rPr sz="2800" spc="-1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-15" dirty="0" smtClean="0">
                <a:solidFill>
                  <a:srgbClr val="FFFFFF"/>
                </a:solidFill>
                <a:latin typeface="Arial"/>
                <a:cs typeface="Arial"/>
              </a:rPr>
              <a:t>ter</a:t>
            </a:r>
            <a:r>
              <a:rPr sz="28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800" spc="-10" dirty="0" smtClean="0">
                <a:solidFill>
                  <a:srgbClr val="FFFFFF"/>
                </a:solidFill>
                <a:latin typeface="Arial"/>
                <a:cs typeface="Arial"/>
              </a:rPr>
              <a:t>:	</a:t>
            </a:r>
            <a:r>
              <a:rPr sz="2800" spc="-20"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Arial"/>
                <a:cs typeface="Arial"/>
              </a:rPr>
              <a:t>Mic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2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15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-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15" dirty="0" smtClean="0">
                <a:solidFill>
                  <a:srgbClr val="FFFFFF"/>
                </a:solidFill>
                <a:latin typeface="Arial"/>
                <a:cs typeface="Arial"/>
              </a:rPr>
              <a:t>oces</a:t>
            </a:r>
            <a:r>
              <a:rPr sz="2800" spc="-1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15" dirty="0" smtClean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80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2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5" dirty="0" smtClean="0">
                <a:solidFill>
                  <a:srgbClr val="FFFFFF"/>
                </a:solidFill>
                <a:latin typeface="Arial"/>
                <a:cs typeface="Arial"/>
              </a:rPr>
              <a:t> i</a:t>
            </a:r>
            <a:r>
              <a:rPr sz="2800" spc="-15" dirty="0" smtClean="0">
                <a:solidFill>
                  <a:srgbClr val="FFFFFF"/>
                </a:solidFill>
                <a:latin typeface="Arial"/>
                <a:cs typeface="Arial"/>
              </a:rPr>
              <a:t>ts</a:t>
            </a:r>
            <a:r>
              <a:rPr sz="28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Arial"/>
                <a:cs typeface="Arial"/>
              </a:rPr>
              <a:t>Arch</a:t>
            </a:r>
            <a:r>
              <a:rPr sz="2800" spc="-10" dirty="0" smtClean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800" spc="-15" dirty="0" smtClean="0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sz="2800" spc="-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2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spc="-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37260"/>
            <a:ext cx="9130284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21005">
              <a:lnSpc>
                <a:spcPct val="100000"/>
              </a:lnSpc>
            </a:pPr>
            <a:r>
              <a:rPr sz="4600" b="1" spc="20" dirty="0" smtClean="0">
                <a:solidFill>
                  <a:srgbClr val="010101"/>
                </a:solidFill>
                <a:latin typeface="Arial"/>
                <a:cs typeface="Arial"/>
              </a:rPr>
              <a:t>References</a:t>
            </a:r>
            <a:endParaRPr sz="4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Processor,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12611" y="6603745"/>
            <a:ext cx="306768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5" dirty="0" smtClean="0">
                <a:solidFill>
                  <a:srgbClr val="010101"/>
                </a:solidFill>
                <a:latin typeface="Arial"/>
                <a:cs typeface="Arial"/>
              </a:rPr>
              <a:t>Jersefd7458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0" dirty="0" smtClean="0">
                <a:solidFill>
                  <a:srgbClr val="010101"/>
                </a:solidFill>
                <a:latin typeface="Arial"/>
                <a:cs typeface="Arial"/>
              </a:rPr>
              <a:t>•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All</a:t>
            </a:r>
            <a:r>
              <a:rPr sz="850" spc="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6836" y="6695185"/>
            <a:ext cx="70231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6836" y="6558026"/>
            <a:ext cx="297243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i="1" spc="10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50" i="1" spc="8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50" i="1" spc="20" dirty="0" smtClean="0">
                <a:solidFill>
                  <a:srgbClr val="444444"/>
                </a:solidFill>
                <a:latin typeface="Arial"/>
                <a:cs typeface="Arial"/>
              </a:rPr>
              <a:t>,</a:t>
            </a:r>
            <a:r>
              <a:rPr sz="850" i="1" spc="5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850" i="1" spc="1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50" i="1" spc="60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50" i="1" spc="20" dirty="0" smtClean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850" i="1" spc="-65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50" i="1" spc="5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5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i="1" spc="1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50" i="1" spc="-10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50" i="1" spc="20" dirty="0" smtClean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850" i="1" spc="5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endParaRPr sz="8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 </a:t>
            </a:r>
            <a:r>
              <a:rPr sz="850" spc="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Y </a:t>
            </a:r>
            <a:r>
              <a:rPr sz="850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49388" y="6549390"/>
            <a:ext cx="83820" cy="81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50" spc="229" dirty="0" smtClean="0">
                <a:solidFill>
                  <a:srgbClr val="010101"/>
                </a:solidFill>
                <a:latin typeface="Times New Roman"/>
                <a:cs typeface="Times New Roman"/>
              </a:rPr>
              <a:t>0</a:t>
            </a:r>
            <a:endParaRPr sz="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06361" y="6457188"/>
            <a:ext cx="2280920" cy="149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1044" y="6307328"/>
            <a:ext cx="4009390" cy="2578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98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2919348"/>
            <a:ext cx="6599555" cy="10102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600" b="1" dirty="0" smtClean="0">
                <a:latin typeface="Arial"/>
                <a:cs typeface="Arial"/>
              </a:rPr>
              <a:t>End of</a:t>
            </a:r>
            <a:r>
              <a:rPr sz="6600" b="1" spc="20" dirty="0" smtClean="0">
                <a:latin typeface="Arial"/>
                <a:cs typeface="Arial"/>
              </a:rPr>
              <a:t> </a:t>
            </a:r>
            <a:r>
              <a:rPr sz="6600" b="1" spc="0" dirty="0" smtClean="0">
                <a:latin typeface="Arial"/>
                <a:cs typeface="Arial"/>
              </a:rPr>
              <a:t>Lecture</a:t>
            </a:r>
            <a:r>
              <a:rPr sz="6600" b="1" spc="15" dirty="0" smtClean="0">
                <a:latin typeface="Arial"/>
                <a:cs typeface="Arial"/>
              </a:rPr>
              <a:t> </a:t>
            </a:r>
            <a:r>
              <a:rPr sz="6600" b="1" spc="0" dirty="0" smtClean="0">
                <a:latin typeface="Arial"/>
                <a:cs typeface="Arial"/>
              </a:rPr>
              <a:t>2</a:t>
            </a:r>
            <a:endParaRPr sz="6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1044" y="6556247"/>
            <a:ext cx="2973705" cy="2819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>
              <a:lnSpc>
                <a:spcPts val="1080"/>
              </a:lnSpc>
            </a:pP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 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04357" y="6597395"/>
            <a:ext cx="3083560" cy="149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Upper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Ri</a:t>
            </a:r>
            <a:r>
              <a:rPr sz="900" spc="-5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 </a:t>
            </a:r>
            <a:r>
              <a:rPr sz="900" spc="5" dirty="0" smtClean="0">
                <a:latin typeface="Arial"/>
                <a:cs typeface="Arial"/>
              </a:rPr>
              <a:t>J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ghts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43545" y="6537045"/>
            <a:ext cx="153670" cy="149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82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8960" y="1143000"/>
            <a:ext cx="425196" cy="1417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5152" y="1143000"/>
            <a:ext cx="1536191" cy="256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08960" y="3044951"/>
            <a:ext cx="146303" cy="10515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46903" y="4325111"/>
            <a:ext cx="768096" cy="1600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32988" y="4343400"/>
            <a:ext cx="2820924" cy="0"/>
          </a:xfrm>
          <a:custGeom>
            <a:avLst/>
            <a:gdLst/>
            <a:ahLst/>
            <a:cxnLst/>
            <a:rect l="l" t="t" r="r" b="b"/>
            <a:pathLst>
              <a:path w="2820924">
                <a:moveTo>
                  <a:pt x="0" y="0"/>
                </a:moveTo>
                <a:lnTo>
                  <a:pt x="2820924" y="0"/>
                </a:lnTo>
              </a:path>
            </a:pathLst>
          </a:custGeom>
          <a:ln w="9144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32988" y="4485132"/>
            <a:ext cx="2820924" cy="0"/>
          </a:xfrm>
          <a:custGeom>
            <a:avLst/>
            <a:gdLst/>
            <a:ahLst/>
            <a:cxnLst/>
            <a:rect l="l" t="t" r="r" b="b"/>
            <a:pathLst>
              <a:path w="2820924">
                <a:moveTo>
                  <a:pt x="0" y="0"/>
                </a:moveTo>
                <a:lnTo>
                  <a:pt x="2820924" y="0"/>
                </a:lnTo>
              </a:path>
            </a:pathLst>
          </a:custGeom>
          <a:ln w="18288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32988" y="4620005"/>
            <a:ext cx="2820924" cy="0"/>
          </a:xfrm>
          <a:custGeom>
            <a:avLst/>
            <a:gdLst/>
            <a:ahLst/>
            <a:cxnLst/>
            <a:rect l="l" t="t" r="r" b="b"/>
            <a:pathLst>
              <a:path w="2820924">
                <a:moveTo>
                  <a:pt x="0" y="0"/>
                </a:moveTo>
                <a:lnTo>
                  <a:pt x="2820924" y="0"/>
                </a:lnTo>
              </a:path>
            </a:pathLst>
          </a:custGeom>
          <a:ln w="13716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993640" y="1320800"/>
            <a:ext cx="57150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210" dirty="0" smtClean="0">
                <a:solidFill>
                  <a:srgbClr val="808082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48020" y="1370329"/>
            <a:ext cx="79375" cy="96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50" spc="270" dirty="0" smtClean="0">
                <a:solidFill>
                  <a:srgbClr val="959595"/>
                </a:solidFill>
                <a:latin typeface="Times New Roman"/>
                <a:cs typeface="Times New Roman"/>
              </a:rPr>
              <a:t>/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13196" y="1325371"/>
            <a:ext cx="57150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210" dirty="0" smtClean="0">
                <a:solidFill>
                  <a:srgbClr val="707070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98826" y="1675384"/>
            <a:ext cx="323215" cy="450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43204" algn="l"/>
              </a:tabLst>
            </a:pPr>
            <a:r>
              <a:rPr sz="2900" spc="-425" dirty="0" smtClean="0">
                <a:solidFill>
                  <a:srgbClr val="808082"/>
                </a:solidFill>
                <a:latin typeface="Arial"/>
                <a:cs typeface="Arial"/>
              </a:rPr>
              <a:t>·	</a:t>
            </a:r>
            <a:r>
              <a:rPr sz="2550" spc="-75" baseline="1633" dirty="0" smtClean="0">
                <a:solidFill>
                  <a:srgbClr val="808082"/>
                </a:solidFill>
                <a:latin typeface="Arial"/>
                <a:cs typeface="Arial"/>
              </a:rPr>
              <a:t>·</a:t>
            </a:r>
            <a:endParaRPr sz="2550" baseline="1633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13196" y="1611629"/>
            <a:ext cx="142875" cy="488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150" spc="-425" dirty="0" smtClean="0">
                <a:solidFill>
                  <a:srgbClr val="808082"/>
                </a:solidFill>
                <a:latin typeface="Arial"/>
                <a:cs typeface="Arial"/>
              </a:rPr>
              <a:t>..</a:t>
            </a:r>
            <a:endParaRPr sz="31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027155" y="2455402"/>
            <a:ext cx="146882" cy="118460"/>
          </a:xfrm>
          <a:custGeom>
            <a:avLst/>
            <a:gdLst/>
            <a:ahLst/>
            <a:cxnLst/>
            <a:rect l="l" t="t" r="r" b="b"/>
            <a:pathLst>
              <a:path w="146882" h="118460">
                <a:moveTo>
                  <a:pt x="0" y="0"/>
                </a:moveTo>
                <a:lnTo>
                  <a:pt x="146882" y="0"/>
                </a:lnTo>
                <a:lnTo>
                  <a:pt x="146882" y="118460"/>
                </a:lnTo>
                <a:lnTo>
                  <a:pt x="0" y="118460"/>
                </a:lnTo>
                <a:lnTo>
                  <a:pt x="0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334003" y="2569717"/>
            <a:ext cx="2835275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b="1" spc="114" dirty="0" smtClean="0">
                <a:solidFill>
                  <a:srgbClr val="808082"/>
                </a:solidFill>
                <a:latin typeface="Times New Roman"/>
                <a:cs typeface="Times New Roman"/>
              </a:rPr>
              <a:t>-</a:t>
            </a:r>
            <a:r>
              <a:rPr sz="1150" b="1" spc="925" dirty="0" smtClean="0">
                <a:solidFill>
                  <a:srgbClr val="BFBFBF"/>
                </a:solidFill>
                <a:latin typeface="Times New Roman"/>
                <a:cs typeface="Times New Roman"/>
              </a:rPr>
              <a:t>-</a:t>
            </a:r>
            <a:r>
              <a:rPr sz="1150" b="1" spc="930" dirty="0" smtClean="0">
                <a:solidFill>
                  <a:srgbClr val="BFBFBF"/>
                </a:solidFill>
                <a:latin typeface="Times New Roman"/>
                <a:cs typeface="Times New Roman"/>
              </a:rPr>
              <a:t>-</a:t>
            </a:r>
            <a:r>
              <a:rPr sz="1150" b="1" spc="135" dirty="0" smtClean="0">
                <a:solidFill>
                  <a:srgbClr val="959595"/>
                </a:solidFill>
                <a:latin typeface="Times New Roman"/>
                <a:cs typeface="Times New Roman"/>
              </a:rPr>
              <a:t>i4-</a:t>
            </a:r>
            <a:r>
              <a:rPr sz="1150" b="1" spc="-150" dirty="0" smtClean="0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sz="1150" b="1" spc="840" dirty="0" smtClean="0">
                <a:solidFill>
                  <a:srgbClr val="BFBFBF"/>
                </a:solidFill>
                <a:latin typeface="Times New Roman"/>
                <a:cs typeface="Times New Roman"/>
              </a:rPr>
              <a:t>--------------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33035" y="2702052"/>
            <a:ext cx="1436370" cy="149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795" dirty="0" smtClean="0">
                <a:solidFill>
                  <a:srgbClr val="959595"/>
                </a:solidFill>
                <a:latin typeface="Times New Roman"/>
                <a:cs typeface="Times New Roman"/>
              </a:rPr>
              <a:t>-3:-------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682049" y="2873289"/>
            <a:ext cx="84087" cy="97373"/>
          </a:xfrm>
          <a:custGeom>
            <a:avLst/>
            <a:gdLst/>
            <a:ahLst/>
            <a:cxnLst/>
            <a:rect l="l" t="t" r="r" b="b"/>
            <a:pathLst>
              <a:path w="84087" h="97373">
                <a:moveTo>
                  <a:pt x="0" y="0"/>
                </a:moveTo>
                <a:lnTo>
                  <a:pt x="84087" y="0"/>
                </a:lnTo>
                <a:lnTo>
                  <a:pt x="84087" y="97373"/>
                </a:lnTo>
                <a:lnTo>
                  <a:pt x="0" y="97373"/>
                </a:lnTo>
                <a:lnTo>
                  <a:pt x="0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79908" y="131432"/>
            <a:ext cx="8484235" cy="549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1099"/>
              </a:lnSpc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160" dirty="0" smtClean="0">
                <a:solidFill>
                  <a:srgbClr val="010101"/>
                </a:solidFill>
                <a:latin typeface="Arial"/>
                <a:cs typeface="Arial"/>
              </a:rPr>
              <a:t>2-1 </a:t>
            </a:r>
            <a:r>
              <a:rPr sz="1750" b="1" spc="-25" dirty="0" smtClean="0">
                <a:solidFill>
                  <a:srgbClr val="010101"/>
                </a:solidFill>
                <a:latin typeface="Arial"/>
                <a:cs typeface="Arial"/>
              </a:rPr>
              <a:t> The</a:t>
            </a:r>
            <a:r>
              <a:rPr sz="1750" b="1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programming</a:t>
            </a:r>
            <a:r>
              <a:rPr sz="1750" b="1" spc="229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5" dirty="0" smtClean="0">
                <a:solidFill>
                  <a:srgbClr val="010101"/>
                </a:solidFill>
                <a:latin typeface="Arial"/>
                <a:cs typeface="Arial"/>
              </a:rPr>
              <a:t>model</a:t>
            </a:r>
            <a:r>
              <a:rPr sz="1750" b="1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10" dirty="0" smtClean="0">
                <a:solidFill>
                  <a:srgbClr val="010101"/>
                </a:solidFill>
                <a:latin typeface="Arial"/>
                <a:cs typeface="Arial"/>
              </a:rPr>
              <a:t>of</a:t>
            </a:r>
            <a:r>
              <a:rPr sz="1750" b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0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5" dirty="0" smtClean="0">
                <a:solidFill>
                  <a:srgbClr val="010101"/>
                </a:solidFill>
                <a:latin typeface="Arial"/>
                <a:cs typeface="Arial"/>
              </a:rPr>
              <a:t>8086</a:t>
            </a:r>
            <a:r>
              <a:rPr sz="1750" b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through</a:t>
            </a:r>
            <a:r>
              <a:rPr sz="1750" b="1" spc="1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0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1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5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1750" b="1" spc="1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microprocessor</a:t>
            </a:r>
            <a:r>
              <a:rPr sz="1750" b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5" dirty="0" smtClean="0">
                <a:solidFill>
                  <a:srgbClr val="010101"/>
                </a:solidFill>
                <a:latin typeface="Arial"/>
                <a:cs typeface="Arial"/>
              </a:rPr>
              <a:t>including</a:t>
            </a:r>
            <a:r>
              <a:rPr sz="1750" b="1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0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40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1750" b="1" spc="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0" dirty="0" smtClean="0">
                <a:solidFill>
                  <a:srgbClr val="010101"/>
                </a:solidFill>
                <a:latin typeface="Arial"/>
                <a:cs typeface="Arial"/>
              </a:rPr>
              <a:t>extensions.</a:t>
            </a:r>
            <a:endParaRPr sz="17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74867" y="2874517"/>
            <a:ext cx="245110" cy="95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50" b="1" spc="5" dirty="0" smtClean="0">
                <a:solidFill>
                  <a:srgbClr val="A8A8A8"/>
                </a:solidFill>
                <a:latin typeface="Arial"/>
                <a:cs typeface="Arial"/>
              </a:rPr>
              <a:t>16</a:t>
            </a:r>
            <a:r>
              <a:rPr sz="550" b="1" spc="70" dirty="0" smtClean="0">
                <a:solidFill>
                  <a:srgbClr val="A8A8A8"/>
                </a:solidFill>
                <a:latin typeface="Arial"/>
                <a:cs typeface="Arial"/>
              </a:rPr>
              <a:t> </a:t>
            </a:r>
            <a:r>
              <a:rPr sz="550" spc="-1675" dirty="0" smtClean="0">
                <a:solidFill>
                  <a:srgbClr val="BFBFBF"/>
                </a:solidFill>
                <a:latin typeface="Arial"/>
                <a:cs typeface="Arial"/>
              </a:rPr>
              <a:t>-</a:t>
            </a:r>
            <a:endParaRPr sz="5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77203" y="2874517"/>
            <a:ext cx="92710" cy="95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50" spc="340" dirty="0" smtClean="0">
                <a:solidFill>
                  <a:srgbClr val="808082"/>
                </a:solidFill>
                <a:latin typeface="Arial"/>
                <a:cs typeface="Arial"/>
              </a:rPr>
              <a:t>-</a:t>
            </a:r>
            <a:endParaRPr sz="5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15715" y="4552950"/>
            <a:ext cx="1648460" cy="326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50" b="1" spc="-565" dirty="0" smtClean="0">
                <a:solidFill>
                  <a:srgbClr val="959595"/>
                </a:solidFill>
                <a:latin typeface="Courier New"/>
                <a:cs typeface="Courier New"/>
              </a:rPr>
              <a:t>' ---------------- --</a:t>
            </a:r>
            <a:endParaRPr sz="1950">
              <a:latin typeface="Courier New"/>
              <a:cs typeface="Courier Ne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092852" y="4552950"/>
            <a:ext cx="1054100" cy="326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50" b="1" spc="-565" dirty="0" smtClean="0">
                <a:solidFill>
                  <a:srgbClr val="959595"/>
                </a:solidFill>
                <a:latin typeface="Courier New"/>
                <a:cs typeface="Courier New"/>
              </a:rPr>
              <a:t>----</a:t>
            </a:r>
            <a:r>
              <a:rPr sz="1950" b="1" spc="-965" dirty="0" smtClean="0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sz="1950" b="1" spc="-950" dirty="0" smtClean="0">
                <a:solidFill>
                  <a:srgbClr val="707070"/>
                </a:solidFill>
                <a:latin typeface="Courier New"/>
                <a:cs typeface="Courier New"/>
              </a:rPr>
              <a:t>1</a:t>
            </a:r>
            <a:r>
              <a:rPr sz="1950" b="1" spc="-525" dirty="0" smtClean="0">
                <a:solidFill>
                  <a:srgbClr val="707070"/>
                </a:solidFill>
                <a:latin typeface="Courier New"/>
                <a:cs typeface="Courier New"/>
              </a:rPr>
              <a:t> </a:t>
            </a:r>
            <a:r>
              <a:rPr sz="1950" b="1" spc="-515" dirty="0" smtClean="0">
                <a:solidFill>
                  <a:srgbClr val="959595"/>
                </a:solidFill>
                <a:latin typeface="Courier New"/>
                <a:cs typeface="Courier New"/>
              </a:rPr>
              <a:t>·------</a:t>
            </a:r>
            <a:endParaRPr sz="1950">
              <a:latin typeface="Courier New"/>
              <a:cs typeface="Courier New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Processor,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4444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09691" y="6597395"/>
            <a:ext cx="90170" cy="149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55" dirty="0" smtClean="0">
                <a:solidFill>
                  <a:srgbClr val="010101"/>
                </a:solidFill>
                <a:latin typeface="Times New Roman"/>
                <a:cs typeface="Times New Roman"/>
              </a:rPr>
              <a:t>9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912611" y="6599173"/>
            <a:ext cx="306768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0" dirty="0" smtClean="0">
                <a:solidFill>
                  <a:srgbClr val="010101"/>
                </a:solidFill>
                <a:latin typeface="Arial"/>
                <a:cs typeface="Arial"/>
              </a:rPr>
              <a:t>•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All</a:t>
            </a:r>
            <a:r>
              <a:rPr sz="850" spc="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65124" y="6299200"/>
            <a:ext cx="398843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50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328415" y="3003804"/>
          <a:ext cx="2827781" cy="11475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8176"/>
                <a:gridCol w="704087"/>
                <a:gridCol w="354329"/>
                <a:gridCol w="340614"/>
              </a:tblGrid>
              <a:tr h="141731"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909090"/>
                      </a:solidFill>
                      <a:prstDash val="solid"/>
                    </a:lnL>
                    <a:lnR w="9144">
                      <a:solidFill>
                        <a:srgbClr val="7C7C7C"/>
                      </a:solidFill>
                      <a:prstDash val="solid"/>
                    </a:lnR>
                    <a:lnT w="13716">
                      <a:solidFill>
                        <a:srgbClr val="747474"/>
                      </a:solidFill>
                      <a:prstDash val="solid"/>
                    </a:lnT>
                    <a:lnB w="13716">
                      <a:solidFill>
                        <a:srgbClr val="8C8C8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144">
                      <a:solidFill>
                        <a:srgbClr val="7C7C7C"/>
                      </a:solidFill>
                      <a:prstDash val="solid"/>
                    </a:lnL>
                    <a:lnR w="13716">
                      <a:solidFill>
                        <a:srgbClr val="7C7C7C"/>
                      </a:solidFill>
                      <a:prstDash val="solid"/>
                    </a:lnR>
                    <a:lnT w="13716">
                      <a:solidFill>
                        <a:srgbClr val="747474"/>
                      </a:solidFill>
                      <a:prstDash val="solid"/>
                    </a:lnT>
                    <a:lnB w="13716">
                      <a:solidFill>
                        <a:srgbClr val="8C8C8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7C7C7C"/>
                      </a:solidFill>
                      <a:prstDash val="solid"/>
                    </a:lnL>
                    <a:lnR w="18288">
                      <a:solidFill>
                        <a:srgbClr val="878787"/>
                      </a:solidFill>
                      <a:prstDash val="solid"/>
                    </a:lnR>
                    <a:lnT w="13716">
                      <a:solidFill>
                        <a:srgbClr val="747474"/>
                      </a:solidFill>
                      <a:prstDash val="solid"/>
                    </a:lnT>
                    <a:lnB w="13716">
                      <a:solidFill>
                        <a:srgbClr val="8C8C8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878787"/>
                      </a:solidFill>
                      <a:prstDash val="solid"/>
                    </a:lnL>
                    <a:lnR w="9144">
                      <a:solidFill>
                        <a:srgbClr val="808080"/>
                      </a:solidFill>
                      <a:prstDash val="solid"/>
                    </a:lnR>
                    <a:lnT w="13716">
                      <a:solidFill>
                        <a:srgbClr val="747474"/>
                      </a:solidFill>
                      <a:prstDash val="solid"/>
                    </a:lnT>
                    <a:lnB w="13716">
                      <a:solidFill>
                        <a:srgbClr val="8C8C8C"/>
                      </a:solidFill>
                      <a:prstDash val="solid"/>
                    </a:lnB>
                  </a:tcPr>
                </a:tc>
              </a:tr>
              <a:tr h="141731"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909090"/>
                      </a:solidFill>
                      <a:prstDash val="solid"/>
                    </a:lnL>
                    <a:lnR w="9144">
                      <a:solidFill>
                        <a:srgbClr val="7C7C7C"/>
                      </a:solidFill>
                      <a:prstDash val="solid"/>
                    </a:lnR>
                    <a:lnT w="13716">
                      <a:solidFill>
                        <a:srgbClr val="8C8C8C"/>
                      </a:solidFill>
                      <a:prstDash val="solid"/>
                    </a:lnT>
                    <a:lnB w="22860">
                      <a:solidFill>
                        <a:srgbClr val="9393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144">
                      <a:solidFill>
                        <a:srgbClr val="7C7C7C"/>
                      </a:solidFill>
                      <a:prstDash val="solid"/>
                    </a:lnL>
                    <a:lnR w="13716">
                      <a:solidFill>
                        <a:srgbClr val="7C7C7C"/>
                      </a:solidFill>
                      <a:prstDash val="solid"/>
                    </a:lnR>
                    <a:lnT w="13716">
                      <a:solidFill>
                        <a:srgbClr val="8C8C8C"/>
                      </a:solidFill>
                      <a:prstDash val="solid"/>
                    </a:lnT>
                    <a:lnB w="22860">
                      <a:solidFill>
                        <a:srgbClr val="9393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7C7C7C"/>
                      </a:solidFill>
                      <a:prstDash val="solid"/>
                    </a:lnL>
                    <a:lnR w="18288">
                      <a:solidFill>
                        <a:srgbClr val="878787"/>
                      </a:solidFill>
                      <a:prstDash val="solid"/>
                    </a:lnR>
                    <a:lnT w="13716">
                      <a:solidFill>
                        <a:srgbClr val="8C8C8C"/>
                      </a:solidFill>
                      <a:prstDash val="solid"/>
                    </a:lnT>
                    <a:lnB w="22860">
                      <a:solidFill>
                        <a:srgbClr val="9393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878787"/>
                      </a:solidFill>
                      <a:prstDash val="solid"/>
                    </a:lnL>
                    <a:lnR w="9144">
                      <a:solidFill>
                        <a:srgbClr val="808080"/>
                      </a:solidFill>
                      <a:prstDash val="solid"/>
                    </a:lnR>
                    <a:lnT w="13716">
                      <a:solidFill>
                        <a:srgbClr val="8C8C8C"/>
                      </a:solidFill>
                      <a:prstDash val="solid"/>
                    </a:lnT>
                    <a:lnB w="22860">
                      <a:solidFill>
                        <a:srgbClr val="939393"/>
                      </a:solidFill>
                      <a:prstDash val="solid"/>
                    </a:lnB>
                  </a:tcPr>
                </a:tc>
              </a:tr>
              <a:tr h="141731"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909090"/>
                      </a:solidFill>
                      <a:prstDash val="solid"/>
                    </a:lnL>
                    <a:lnR w="9144">
                      <a:solidFill>
                        <a:srgbClr val="7C7C7C"/>
                      </a:solidFill>
                      <a:prstDash val="solid"/>
                    </a:lnR>
                    <a:lnT w="22860">
                      <a:solidFill>
                        <a:srgbClr val="939393"/>
                      </a:solidFill>
                      <a:prstDash val="solid"/>
                    </a:lnT>
                    <a:lnB w="22860">
                      <a:solidFill>
                        <a:srgbClr val="9797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144">
                      <a:solidFill>
                        <a:srgbClr val="7C7C7C"/>
                      </a:solidFill>
                      <a:prstDash val="solid"/>
                    </a:lnL>
                    <a:lnR w="13716">
                      <a:solidFill>
                        <a:srgbClr val="7C7C7C"/>
                      </a:solidFill>
                      <a:prstDash val="solid"/>
                    </a:lnR>
                    <a:lnT w="22860">
                      <a:solidFill>
                        <a:srgbClr val="939393"/>
                      </a:solidFill>
                      <a:prstDash val="solid"/>
                    </a:lnT>
                    <a:lnB w="22860">
                      <a:solidFill>
                        <a:srgbClr val="9797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7C7C7C"/>
                      </a:solidFill>
                      <a:prstDash val="solid"/>
                    </a:lnL>
                    <a:lnR w="18288">
                      <a:solidFill>
                        <a:srgbClr val="878787"/>
                      </a:solidFill>
                      <a:prstDash val="solid"/>
                    </a:lnR>
                    <a:lnT w="22860">
                      <a:solidFill>
                        <a:srgbClr val="939393"/>
                      </a:solidFill>
                      <a:prstDash val="solid"/>
                    </a:lnT>
                    <a:lnB w="22860">
                      <a:solidFill>
                        <a:srgbClr val="9797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878787"/>
                      </a:solidFill>
                      <a:prstDash val="solid"/>
                    </a:lnL>
                    <a:lnR w="9144">
                      <a:solidFill>
                        <a:srgbClr val="808080"/>
                      </a:solidFill>
                      <a:prstDash val="solid"/>
                    </a:lnR>
                    <a:lnT w="22860">
                      <a:solidFill>
                        <a:srgbClr val="939393"/>
                      </a:solidFill>
                      <a:prstDash val="solid"/>
                    </a:lnT>
                    <a:lnB w="22860">
                      <a:solidFill>
                        <a:srgbClr val="979797"/>
                      </a:solidFill>
                      <a:prstDash val="solid"/>
                    </a:lnB>
                  </a:tcPr>
                </a:tc>
              </a:tr>
              <a:tr h="141732"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909090"/>
                      </a:solidFill>
                      <a:prstDash val="solid"/>
                    </a:lnL>
                    <a:lnR w="9144">
                      <a:solidFill>
                        <a:srgbClr val="7C7C7C"/>
                      </a:solidFill>
                      <a:prstDash val="solid"/>
                    </a:lnR>
                    <a:lnT w="22860">
                      <a:solidFill>
                        <a:srgbClr val="979797"/>
                      </a:solidFill>
                      <a:prstDash val="solid"/>
                    </a:lnT>
                    <a:lnB w="13716">
                      <a:solidFill>
                        <a:srgbClr val="8787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144">
                      <a:solidFill>
                        <a:srgbClr val="7C7C7C"/>
                      </a:solidFill>
                      <a:prstDash val="solid"/>
                    </a:lnL>
                    <a:lnR w="13716">
                      <a:solidFill>
                        <a:srgbClr val="7C7C7C"/>
                      </a:solidFill>
                      <a:prstDash val="solid"/>
                    </a:lnR>
                    <a:lnT w="22860">
                      <a:solidFill>
                        <a:srgbClr val="979797"/>
                      </a:solidFill>
                      <a:prstDash val="solid"/>
                    </a:lnT>
                    <a:lnB w="13716">
                      <a:solidFill>
                        <a:srgbClr val="8787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7C7C7C"/>
                      </a:solidFill>
                      <a:prstDash val="solid"/>
                    </a:lnL>
                    <a:lnR w="18288">
                      <a:solidFill>
                        <a:srgbClr val="878787"/>
                      </a:solidFill>
                      <a:prstDash val="solid"/>
                    </a:lnR>
                    <a:lnT w="22860">
                      <a:solidFill>
                        <a:srgbClr val="979797"/>
                      </a:solidFill>
                      <a:prstDash val="solid"/>
                    </a:lnT>
                    <a:lnB w="13716">
                      <a:solidFill>
                        <a:srgbClr val="8787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878787"/>
                      </a:solidFill>
                      <a:prstDash val="solid"/>
                    </a:lnL>
                    <a:lnR w="9144">
                      <a:solidFill>
                        <a:srgbClr val="808080"/>
                      </a:solidFill>
                      <a:prstDash val="solid"/>
                    </a:lnR>
                    <a:lnT w="22860">
                      <a:solidFill>
                        <a:srgbClr val="979797"/>
                      </a:solidFill>
                      <a:prstDash val="solid"/>
                    </a:lnT>
                    <a:lnB w="13716">
                      <a:solidFill>
                        <a:srgbClr val="878787"/>
                      </a:solidFill>
                      <a:prstDash val="solid"/>
                    </a:lnB>
                  </a:tcPr>
                </a:tc>
              </a:tr>
              <a:tr h="141731"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909090"/>
                      </a:solidFill>
                      <a:prstDash val="solid"/>
                    </a:lnL>
                    <a:lnR w="9144">
                      <a:solidFill>
                        <a:srgbClr val="7C7C7C"/>
                      </a:solidFill>
                      <a:prstDash val="solid"/>
                    </a:lnR>
                    <a:lnT w="13716">
                      <a:solidFill>
                        <a:srgbClr val="878787"/>
                      </a:solidFill>
                      <a:prstDash val="solid"/>
                    </a:lnT>
                    <a:lnB w="13716">
                      <a:solidFill>
                        <a:srgbClr val="8383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144">
                      <a:solidFill>
                        <a:srgbClr val="7C7C7C"/>
                      </a:solidFill>
                      <a:prstDash val="solid"/>
                    </a:lnL>
                    <a:lnR w="13716">
                      <a:solidFill>
                        <a:srgbClr val="7C7C7C"/>
                      </a:solidFill>
                      <a:prstDash val="solid"/>
                    </a:lnR>
                    <a:lnT w="13716">
                      <a:solidFill>
                        <a:srgbClr val="878787"/>
                      </a:solidFill>
                      <a:prstDash val="solid"/>
                    </a:lnT>
                    <a:lnB w="13716">
                      <a:solidFill>
                        <a:srgbClr val="8383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7C7C7C"/>
                      </a:solidFill>
                      <a:prstDash val="solid"/>
                    </a:lnL>
                    <a:lnR w="18288">
                      <a:solidFill>
                        <a:srgbClr val="878787"/>
                      </a:solidFill>
                      <a:prstDash val="solid"/>
                    </a:lnR>
                    <a:lnT w="13716">
                      <a:solidFill>
                        <a:srgbClr val="878787"/>
                      </a:solidFill>
                      <a:prstDash val="solid"/>
                    </a:lnT>
                    <a:lnB w="13716">
                      <a:solidFill>
                        <a:srgbClr val="8383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878787"/>
                      </a:solidFill>
                      <a:prstDash val="solid"/>
                    </a:lnL>
                    <a:lnR w="9144">
                      <a:solidFill>
                        <a:srgbClr val="808080"/>
                      </a:solidFill>
                      <a:prstDash val="solid"/>
                    </a:lnR>
                    <a:lnT w="13716">
                      <a:solidFill>
                        <a:srgbClr val="878787"/>
                      </a:solidFill>
                      <a:prstDash val="solid"/>
                    </a:lnT>
                    <a:lnB w="13716">
                      <a:solidFill>
                        <a:srgbClr val="838383"/>
                      </a:solidFill>
                      <a:prstDash val="solid"/>
                    </a:lnB>
                  </a:tcPr>
                </a:tc>
              </a:tr>
              <a:tr h="137160"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909090"/>
                      </a:solidFill>
                      <a:prstDash val="solid"/>
                    </a:lnL>
                    <a:lnR w="9144">
                      <a:solidFill>
                        <a:srgbClr val="7C7C7C"/>
                      </a:solidFill>
                      <a:prstDash val="solid"/>
                    </a:lnR>
                    <a:lnT w="13716">
                      <a:solidFill>
                        <a:srgbClr val="838383"/>
                      </a:solidFill>
                      <a:prstDash val="solid"/>
                    </a:lnT>
                    <a:lnB w="13716">
                      <a:solidFill>
                        <a:srgbClr val="77777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144">
                      <a:solidFill>
                        <a:srgbClr val="7C7C7C"/>
                      </a:solidFill>
                      <a:prstDash val="solid"/>
                    </a:lnL>
                    <a:lnR w="13716">
                      <a:solidFill>
                        <a:srgbClr val="7C7C7C"/>
                      </a:solidFill>
                      <a:prstDash val="solid"/>
                    </a:lnR>
                    <a:lnT w="13716">
                      <a:solidFill>
                        <a:srgbClr val="838383"/>
                      </a:solidFill>
                      <a:prstDash val="solid"/>
                    </a:lnT>
                    <a:lnB w="13716">
                      <a:solidFill>
                        <a:srgbClr val="77777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7C7C7C"/>
                      </a:solidFill>
                      <a:prstDash val="solid"/>
                    </a:lnL>
                    <a:lnR w="18288">
                      <a:solidFill>
                        <a:srgbClr val="878787"/>
                      </a:solidFill>
                      <a:prstDash val="solid"/>
                    </a:lnR>
                    <a:lnT w="13716">
                      <a:solidFill>
                        <a:srgbClr val="838383"/>
                      </a:solidFill>
                      <a:prstDash val="solid"/>
                    </a:lnT>
                    <a:lnB w="13716">
                      <a:solidFill>
                        <a:srgbClr val="77777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878787"/>
                      </a:solidFill>
                      <a:prstDash val="solid"/>
                    </a:lnL>
                    <a:lnR w="9144">
                      <a:solidFill>
                        <a:srgbClr val="808080"/>
                      </a:solidFill>
                      <a:prstDash val="solid"/>
                    </a:lnR>
                    <a:lnT w="13716">
                      <a:solidFill>
                        <a:srgbClr val="838383"/>
                      </a:solidFill>
                      <a:prstDash val="solid"/>
                    </a:lnT>
                    <a:lnB w="13716">
                      <a:solidFill>
                        <a:srgbClr val="777777"/>
                      </a:solidFill>
                      <a:prstDash val="solid"/>
                    </a:lnB>
                  </a:tcPr>
                </a:tc>
              </a:tr>
              <a:tr h="141731"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909090"/>
                      </a:solidFill>
                      <a:prstDash val="solid"/>
                    </a:lnL>
                    <a:lnR w="9144">
                      <a:solidFill>
                        <a:srgbClr val="7C7C7C"/>
                      </a:solidFill>
                      <a:prstDash val="solid"/>
                    </a:lnR>
                    <a:lnT w="13716">
                      <a:solidFill>
                        <a:srgbClr val="777777"/>
                      </a:solidFill>
                      <a:prstDash val="solid"/>
                    </a:lnT>
                    <a:lnB w="22860">
                      <a:solidFill>
                        <a:srgbClr val="A0A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144">
                      <a:solidFill>
                        <a:srgbClr val="7C7C7C"/>
                      </a:solidFill>
                      <a:prstDash val="solid"/>
                    </a:lnL>
                    <a:lnR w="13716">
                      <a:solidFill>
                        <a:srgbClr val="7C7C7C"/>
                      </a:solidFill>
                      <a:prstDash val="solid"/>
                    </a:lnR>
                    <a:lnT w="13716">
                      <a:solidFill>
                        <a:srgbClr val="777777"/>
                      </a:solidFill>
                      <a:prstDash val="solid"/>
                    </a:lnT>
                    <a:lnB w="22860">
                      <a:solidFill>
                        <a:srgbClr val="A0A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7C7C7C"/>
                      </a:solidFill>
                      <a:prstDash val="solid"/>
                    </a:lnL>
                    <a:lnR w="18288">
                      <a:solidFill>
                        <a:srgbClr val="878787"/>
                      </a:solidFill>
                      <a:prstDash val="solid"/>
                    </a:lnR>
                    <a:lnT w="13716">
                      <a:solidFill>
                        <a:srgbClr val="777777"/>
                      </a:solidFill>
                      <a:prstDash val="solid"/>
                    </a:lnT>
                    <a:lnB w="22860">
                      <a:solidFill>
                        <a:srgbClr val="A0A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878787"/>
                      </a:solidFill>
                      <a:prstDash val="solid"/>
                    </a:lnL>
                    <a:lnR w="9144">
                      <a:solidFill>
                        <a:srgbClr val="808080"/>
                      </a:solidFill>
                      <a:prstDash val="solid"/>
                    </a:lnR>
                    <a:lnT w="13716">
                      <a:solidFill>
                        <a:srgbClr val="777777"/>
                      </a:solidFill>
                      <a:prstDash val="solid"/>
                    </a:lnT>
                    <a:lnB w="22860">
                      <a:solidFill>
                        <a:srgbClr val="A0A0A0"/>
                      </a:solidFill>
                      <a:prstDash val="solid"/>
                    </a:lnB>
                  </a:tcPr>
                </a:tc>
              </a:tr>
              <a:tr h="146303"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909090"/>
                      </a:solidFill>
                      <a:prstDash val="solid"/>
                    </a:lnL>
                    <a:lnR w="9144">
                      <a:solidFill>
                        <a:srgbClr val="7C7C7C"/>
                      </a:solidFill>
                      <a:prstDash val="solid"/>
                    </a:lnR>
                    <a:lnT w="22860">
                      <a:solidFill>
                        <a:srgbClr val="A0A0A0"/>
                      </a:solidFill>
                      <a:prstDash val="solid"/>
                    </a:lnT>
                    <a:lnB w="13716">
                      <a:solidFill>
                        <a:srgbClr val="8C8C8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144">
                      <a:solidFill>
                        <a:srgbClr val="7C7C7C"/>
                      </a:solidFill>
                      <a:prstDash val="solid"/>
                    </a:lnL>
                    <a:lnR w="13716">
                      <a:solidFill>
                        <a:srgbClr val="7C7C7C"/>
                      </a:solidFill>
                      <a:prstDash val="solid"/>
                    </a:lnR>
                    <a:lnT w="22860">
                      <a:solidFill>
                        <a:srgbClr val="A0A0A0"/>
                      </a:solidFill>
                      <a:prstDash val="solid"/>
                    </a:lnT>
                    <a:lnB w="13716">
                      <a:solidFill>
                        <a:srgbClr val="8C8C8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7C7C7C"/>
                      </a:solidFill>
                      <a:prstDash val="solid"/>
                    </a:lnL>
                    <a:lnR w="18288">
                      <a:solidFill>
                        <a:srgbClr val="878787"/>
                      </a:solidFill>
                      <a:prstDash val="solid"/>
                    </a:lnR>
                    <a:lnT w="22860">
                      <a:solidFill>
                        <a:srgbClr val="A0A0A0"/>
                      </a:solidFill>
                      <a:prstDash val="solid"/>
                    </a:lnT>
                    <a:lnB w="13716">
                      <a:solidFill>
                        <a:srgbClr val="8C8C8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878787"/>
                      </a:solidFill>
                      <a:prstDash val="solid"/>
                    </a:lnL>
                    <a:lnR w="9144">
                      <a:solidFill>
                        <a:srgbClr val="808080"/>
                      </a:solidFill>
                      <a:prstDash val="solid"/>
                    </a:lnR>
                    <a:lnT w="22860">
                      <a:solidFill>
                        <a:srgbClr val="A0A0A0"/>
                      </a:solidFill>
                      <a:prstDash val="solid"/>
                    </a:lnT>
                    <a:lnB w="13716">
                      <a:solidFill>
                        <a:srgbClr val="8C8C8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3330702" y="1453896"/>
          <a:ext cx="2830067" cy="11475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3603"/>
                <a:gridCol w="281635"/>
                <a:gridCol w="142026"/>
                <a:gridCol w="278848"/>
                <a:gridCol w="349757"/>
                <a:gridCol w="342900"/>
              </a:tblGrid>
              <a:tr h="141731">
                <a:tc>
                  <a:txBody>
                    <a:bodyPr/>
                    <a:lstStyle/>
                    <a:p>
                      <a:endParaRPr sz="3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909090"/>
                      </a:solidFill>
                      <a:prstDash val="solid"/>
                    </a:lnL>
                    <a:lnR w="13716">
                      <a:solidFill>
                        <a:srgbClr val="7C7C7C"/>
                      </a:solidFill>
                      <a:prstDash val="solid"/>
                    </a:lnR>
                    <a:lnT w="13716">
                      <a:solidFill>
                        <a:srgbClr val="838383"/>
                      </a:solidFill>
                      <a:prstDash val="solid"/>
                    </a:lnT>
                    <a:lnB w="22860">
                      <a:solidFill>
                        <a:srgbClr val="939393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5240" algn="ctr">
                        <a:lnSpc>
                          <a:spcPts val="1010"/>
                        </a:lnSpc>
                      </a:pPr>
                      <a:r>
                        <a:rPr sz="1300" dirty="0" smtClean="0">
                          <a:solidFill>
                            <a:srgbClr val="959595"/>
                          </a:solidFill>
                          <a:latin typeface="Arial"/>
                          <a:cs typeface="Arial"/>
                        </a:rPr>
                        <a:t>'""'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7C7C7C"/>
                      </a:solidFill>
                      <a:prstDash val="solid"/>
                    </a:lnL>
                    <a:lnR w="13715">
                      <a:solidFill>
                        <a:srgbClr val="777777"/>
                      </a:solidFill>
                      <a:prstDash val="solid"/>
                    </a:lnR>
                    <a:lnT w="13716">
                      <a:solidFill>
                        <a:srgbClr val="838383"/>
                      </a:solidFill>
                      <a:prstDash val="solid"/>
                    </a:lnT>
                    <a:lnB w="22860">
                      <a:solidFill>
                        <a:srgbClr val="93939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ct val="100000"/>
                        </a:lnSpc>
                      </a:pPr>
                      <a:r>
                        <a:rPr sz="400" b="1" dirty="0" smtClean="0">
                          <a:solidFill>
                            <a:srgbClr val="70707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400" b="1" spc="-35" dirty="0" smtClean="0">
                          <a:solidFill>
                            <a:srgbClr val="70707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400" b="1" spc="0" dirty="0" smtClean="0">
                          <a:solidFill>
                            <a:srgbClr val="959595"/>
                          </a:solidFill>
                          <a:latin typeface="Times New Roman"/>
                          <a:cs typeface="Times New Roman"/>
                        </a:rPr>
                        <a:t>•</a:t>
                      </a: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715">
                      <a:solidFill>
                        <a:srgbClr val="777777"/>
                      </a:solidFill>
                      <a:prstDash val="solid"/>
                    </a:lnL>
                    <a:lnR w="22860">
                      <a:solidFill>
                        <a:srgbClr val="808080"/>
                      </a:solidFill>
                      <a:prstDash val="solid"/>
                    </a:lnR>
                    <a:lnT w="13716">
                      <a:solidFill>
                        <a:srgbClr val="83838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ts val="1670"/>
                        </a:lnSpc>
                      </a:pPr>
                      <a:r>
                        <a:rPr sz="1600" dirty="0" smtClean="0">
                          <a:solidFill>
                            <a:srgbClr val="808082"/>
                          </a:solidFill>
                          <a:latin typeface="Arial"/>
                          <a:cs typeface="Arial"/>
                        </a:rPr>
                        <a:t>...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808080"/>
                      </a:solidFill>
                      <a:prstDash val="solid"/>
                    </a:lnL>
                    <a:lnR w="13716">
                      <a:solidFill>
                        <a:srgbClr val="7C7C7C"/>
                      </a:solidFill>
                      <a:prstDash val="solid"/>
                    </a:lnR>
                    <a:lnT w="13716">
                      <a:solidFill>
                        <a:srgbClr val="838383"/>
                      </a:solidFill>
                      <a:prstDash val="solid"/>
                    </a:lnT>
                    <a:lnB w="22860">
                      <a:solidFill>
                        <a:srgbClr val="7C7C7C"/>
                      </a:solidFill>
                      <a:prstDash val="solid"/>
                    </a:lnB>
                  </a:tcPr>
                </a:tc>
              </a:tr>
              <a:tr h="141732"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909090"/>
                      </a:solidFill>
                      <a:prstDash val="solid"/>
                    </a:lnL>
                    <a:lnR w="13716">
                      <a:solidFill>
                        <a:srgbClr val="7C7C7C"/>
                      </a:solidFill>
                      <a:prstDash val="solid"/>
                    </a:lnR>
                    <a:lnT w="22860">
                      <a:solidFill>
                        <a:srgbClr val="939393"/>
                      </a:solidFill>
                      <a:prstDash val="solid"/>
                    </a:lnT>
                    <a:lnB w="22860">
                      <a:solidFill>
                        <a:srgbClr val="A0A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7C7C7C"/>
                      </a:solidFill>
                      <a:prstDash val="solid"/>
                    </a:lnL>
                    <a:lnT w="22860">
                      <a:solidFill>
                        <a:srgbClr val="939393"/>
                      </a:solidFill>
                      <a:prstDash val="solid"/>
                    </a:lnT>
                    <a:lnB w="22860">
                      <a:solidFill>
                        <a:srgbClr val="A0A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</a:pPr>
                      <a:r>
                        <a:rPr sz="800" b="1" dirty="0" smtClean="0">
                          <a:solidFill>
                            <a:srgbClr val="A8A8A8"/>
                          </a:solidFill>
                          <a:latin typeface="Times New Roman"/>
                          <a:cs typeface="Times New Roman"/>
                        </a:rPr>
                        <a:t>tac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2860">
                      <a:solidFill>
                        <a:srgbClr val="939393"/>
                      </a:solidFill>
                      <a:prstDash val="solid"/>
                    </a:lnT>
                    <a:lnB w="22860">
                      <a:solidFill>
                        <a:srgbClr val="A0A0A0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3715">
                      <a:solidFill>
                        <a:srgbClr val="777777"/>
                      </a:solidFill>
                      <a:prstDash val="solid"/>
                    </a:lnR>
                    <a:lnT w="22860">
                      <a:solidFill>
                        <a:srgbClr val="939393"/>
                      </a:solidFill>
                      <a:prstDash val="solid"/>
                    </a:lnT>
                    <a:lnB w="22860">
                      <a:solidFill>
                        <a:srgbClr val="A0A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885"/>
                        </a:lnSpc>
                        <a:tabLst>
                          <a:tab pos="226060" algn="l"/>
                        </a:tabLst>
                      </a:pPr>
                      <a:r>
                        <a:rPr sz="1275" b="1" baseline="13071" dirty="0" smtClean="0">
                          <a:solidFill>
                            <a:srgbClr val="707070"/>
                          </a:solidFill>
                          <a:latin typeface="Times New Roman"/>
                          <a:cs typeface="Times New Roman"/>
                        </a:rPr>
                        <a:t>uc	</a:t>
                      </a:r>
                      <a:r>
                        <a:rPr sz="650" dirty="0" smtClean="0">
                          <a:solidFill>
                            <a:srgbClr val="959595"/>
                          </a:solidFill>
                          <a:latin typeface="Courier New"/>
                          <a:cs typeface="Courier New"/>
                        </a:rPr>
                        <a:t>P'</a:t>
                      </a:r>
                      <a:r>
                        <a:rPr sz="650" spc="15" dirty="0" smtClean="0">
                          <a:solidFill>
                            <a:srgbClr val="959595"/>
                          </a:solidFill>
                          <a:latin typeface="Courier New"/>
                          <a:cs typeface="Courier New"/>
                        </a:rPr>
                        <a:t>&gt;</a:t>
                      </a:r>
                      <a:r>
                        <a:rPr sz="650" spc="0" dirty="0" smtClean="0">
                          <a:solidFill>
                            <a:srgbClr val="707070"/>
                          </a:solidFill>
                          <a:latin typeface="Courier New"/>
                          <a:cs typeface="Courier New"/>
                        </a:rPr>
                        <a:t>t</a:t>
                      </a:r>
                      <a:endParaRPr sz="6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3715">
                      <a:solidFill>
                        <a:srgbClr val="777777"/>
                      </a:solidFill>
                      <a:prstDash val="solid"/>
                    </a:lnL>
                    <a:lnR w="22860">
                      <a:solidFill>
                        <a:srgbClr val="808080"/>
                      </a:solidFill>
                      <a:prstDash val="solid"/>
                    </a:lnR>
                    <a:lnB w="22860">
                      <a:solidFill>
                        <a:srgbClr val="8C8C8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ts val="885"/>
                        </a:lnSpc>
                      </a:pPr>
                      <a:r>
                        <a:rPr sz="850" b="1" i="1" dirty="0" smtClean="0">
                          <a:solidFill>
                            <a:srgbClr val="959595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808080"/>
                      </a:solidFill>
                      <a:prstDash val="solid"/>
                    </a:lnL>
                    <a:lnR w="13716">
                      <a:solidFill>
                        <a:srgbClr val="7C7C7C"/>
                      </a:solidFill>
                      <a:prstDash val="solid"/>
                    </a:lnR>
                    <a:lnT w="22860">
                      <a:solidFill>
                        <a:srgbClr val="7C7C7C"/>
                      </a:solidFill>
                      <a:prstDash val="solid"/>
                    </a:lnT>
                    <a:lnB w="22860">
                      <a:solidFill>
                        <a:srgbClr val="8C8C8C"/>
                      </a:solidFill>
                      <a:prstDash val="solid"/>
                    </a:lnB>
                  </a:tcPr>
                </a:tc>
              </a:tr>
              <a:tr h="141731">
                <a:tc>
                  <a:txBody>
                    <a:bodyPr/>
                    <a:lstStyle/>
                    <a:p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909090"/>
                      </a:solidFill>
                      <a:prstDash val="solid"/>
                    </a:lnL>
                    <a:lnR w="13716">
                      <a:solidFill>
                        <a:srgbClr val="7C7C7C"/>
                      </a:solidFill>
                      <a:prstDash val="solid"/>
                    </a:lnR>
                    <a:lnT w="22860">
                      <a:solidFill>
                        <a:srgbClr val="A0A0A0"/>
                      </a:solidFill>
                      <a:prstDash val="solid"/>
                    </a:lnT>
                    <a:lnB w="13716">
                      <a:solidFill>
                        <a:srgbClr val="80808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550" b="1" dirty="0" smtClean="0">
                          <a:solidFill>
                            <a:srgbClr val="959595"/>
                          </a:solidFill>
                          <a:latin typeface="Arial"/>
                          <a:cs typeface="Arial"/>
                        </a:rPr>
                        <a:t>Cr;J: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7C7C7C"/>
                      </a:solidFill>
                      <a:prstDash val="solid"/>
                    </a:lnL>
                    <a:lnR w="13715">
                      <a:solidFill>
                        <a:srgbClr val="777777"/>
                      </a:solidFill>
                      <a:prstDash val="solid"/>
                    </a:lnR>
                    <a:lnT w="22860">
                      <a:solidFill>
                        <a:srgbClr val="A0A0A0"/>
                      </a:solidFill>
                      <a:prstDash val="solid"/>
                    </a:lnT>
                    <a:lnB w="13716">
                      <a:solidFill>
                        <a:srgbClr val="80808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45"/>
                        </a:lnSpc>
                      </a:pPr>
                      <a:r>
                        <a:rPr sz="1100" b="1" dirty="0" smtClean="0">
                          <a:solidFill>
                            <a:srgbClr val="808082"/>
                          </a:solidFill>
                          <a:latin typeface="Arial"/>
                          <a:cs typeface="Arial"/>
                        </a:rPr>
                        <a:t>p </a:t>
                      </a:r>
                      <a:r>
                        <a:rPr sz="1100" b="1" spc="-20" dirty="0" smtClean="0">
                          <a:solidFill>
                            <a:srgbClr val="8080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0" dirty="0" smtClean="0">
                          <a:solidFill>
                            <a:srgbClr val="808082"/>
                          </a:solidFill>
                          <a:latin typeface="Times New Roman"/>
                          <a:cs typeface="Times New Roman"/>
                        </a:rPr>
                        <a:t>_01•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715">
                      <a:solidFill>
                        <a:srgbClr val="777777"/>
                      </a:solidFill>
                      <a:prstDash val="solid"/>
                    </a:lnL>
                    <a:lnR w="22860">
                      <a:solidFill>
                        <a:srgbClr val="808080"/>
                      </a:solidFill>
                      <a:prstDash val="solid"/>
                    </a:lnR>
                    <a:lnT w="22860">
                      <a:solidFill>
                        <a:srgbClr val="8C8C8C"/>
                      </a:solidFill>
                      <a:prstDash val="solid"/>
                    </a:lnT>
                    <a:lnB w="13716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</a:pPr>
                      <a:r>
                        <a:rPr sz="900" b="1" dirty="0" smtClean="0">
                          <a:solidFill>
                            <a:srgbClr val="959595"/>
                          </a:solidFill>
                          <a:latin typeface="Courier New"/>
                          <a:cs typeface="Courier New"/>
                        </a:rPr>
                        <a:t>_a..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22860">
                      <a:solidFill>
                        <a:srgbClr val="808080"/>
                      </a:solidFill>
                      <a:prstDash val="solid"/>
                    </a:lnL>
                    <a:lnR w="13716">
                      <a:solidFill>
                        <a:srgbClr val="7C7C7C"/>
                      </a:solidFill>
                      <a:prstDash val="solid"/>
                    </a:lnR>
                    <a:lnT w="22860">
                      <a:solidFill>
                        <a:srgbClr val="8C8C8C"/>
                      </a:solidFill>
                      <a:prstDash val="solid"/>
                    </a:lnT>
                    <a:lnB w="13716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141731">
                <a:tc>
                  <a:txBody>
                    <a:bodyPr/>
                    <a:lstStyle/>
                    <a:p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22860">
                      <a:solidFill>
                        <a:srgbClr val="909090"/>
                      </a:solidFill>
                      <a:prstDash val="solid"/>
                    </a:lnL>
                    <a:lnR w="13716">
                      <a:solidFill>
                        <a:srgbClr val="7C7C7C"/>
                      </a:solidFill>
                      <a:prstDash val="solid"/>
                    </a:lnR>
                    <a:lnT w="13716">
                      <a:solidFill>
                        <a:srgbClr val="808080"/>
                      </a:solidFill>
                      <a:prstDash val="solid"/>
                    </a:lnT>
                    <a:lnB w="13716">
                      <a:solidFill>
                        <a:srgbClr val="747474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650" dirty="0" smtClean="0">
                          <a:solidFill>
                            <a:srgbClr val="A8A8A8"/>
                          </a:solidFill>
                          <a:latin typeface="Times New Roman"/>
                          <a:cs typeface="Times New Roman"/>
                        </a:rPr>
                        <a:t>1!1)&lt;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716">
                      <a:solidFill>
                        <a:srgbClr val="7C7C7C"/>
                      </a:solidFill>
                      <a:prstDash val="solid"/>
                    </a:lnL>
                    <a:lnR w="13715">
                      <a:solidFill>
                        <a:srgbClr val="777777"/>
                      </a:solidFill>
                      <a:prstDash val="solid"/>
                    </a:lnR>
                    <a:lnT w="13716">
                      <a:solidFill>
                        <a:srgbClr val="808080"/>
                      </a:solidFill>
                      <a:prstDash val="solid"/>
                    </a:lnT>
                    <a:lnB w="13716">
                      <a:solidFill>
                        <a:srgbClr val="747474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715">
                      <a:solidFill>
                        <a:srgbClr val="777777"/>
                      </a:solidFill>
                      <a:prstDash val="solid"/>
                    </a:lnL>
                    <a:lnR w="22860">
                      <a:solidFill>
                        <a:srgbClr val="808080"/>
                      </a:solidFill>
                      <a:prstDash val="solid"/>
                    </a:lnR>
                    <a:lnT w="13716">
                      <a:solidFill>
                        <a:srgbClr val="808080"/>
                      </a:solidFill>
                      <a:prstDash val="solid"/>
                    </a:lnT>
                    <a:lnB w="13716">
                      <a:solidFill>
                        <a:srgbClr val="74747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808080"/>
                      </a:solidFill>
                      <a:prstDash val="solid"/>
                    </a:lnL>
                    <a:lnR w="13716">
                      <a:solidFill>
                        <a:srgbClr val="7C7C7C"/>
                      </a:solidFill>
                      <a:prstDash val="solid"/>
                    </a:lnR>
                    <a:lnT w="13716">
                      <a:solidFill>
                        <a:srgbClr val="808080"/>
                      </a:solidFill>
                      <a:prstDash val="solid"/>
                    </a:lnT>
                    <a:lnB w="13716">
                      <a:solidFill>
                        <a:srgbClr val="747474"/>
                      </a:solidFill>
                      <a:prstDash val="solid"/>
                    </a:lnB>
                  </a:tcPr>
                </a:tc>
              </a:tr>
              <a:tr h="139446">
                <a:tc>
                  <a:txBody>
                    <a:bodyPr/>
                    <a:lstStyle/>
                    <a:p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909090"/>
                      </a:solidFill>
                      <a:prstDash val="solid"/>
                    </a:lnL>
                    <a:lnR w="13716">
                      <a:solidFill>
                        <a:srgbClr val="7C7C7C"/>
                      </a:solidFill>
                      <a:prstDash val="solid"/>
                    </a:lnR>
                    <a:lnT w="13716">
                      <a:solidFill>
                        <a:srgbClr val="747474"/>
                      </a:solidFill>
                      <a:prstDash val="solid"/>
                    </a:lnT>
                    <a:lnB w="13716">
                      <a:solidFill>
                        <a:srgbClr val="8787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716">
                      <a:solidFill>
                        <a:srgbClr val="7C7C7C"/>
                      </a:solidFill>
                      <a:prstDash val="solid"/>
                    </a:lnL>
                    <a:lnT w="13716">
                      <a:solidFill>
                        <a:srgbClr val="747474"/>
                      </a:solidFill>
                      <a:prstDash val="solid"/>
                    </a:lnT>
                    <a:lnB w="13716">
                      <a:solidFill>
                        <a:srgbClr val="878787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750" b="1" dirty="0" smtClean="0">
                          <a:solidFill>
                            <a:srgbClr val="959595"/>
                          </a:solidFill>
                          <a:latin typeface="Courier New"/>
                          <a:cs typeface="Courier New"/>
                        </a:rPr>
                        <a:t>Ell'</a:t>
                      </a:r>
                      <a:endParaRPr sz="750">
                        <a:latin typeface="Courier New"/>
                        <a:cs typeface="Courier New"/>
                      </a:endParaRPr>
                    </a:p>
                    <a:p>
                      <a:pPr marL="698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dirty="0" smtClean="0">
                          <a:solidFill>
                            <a:srgbClr val="A8A8A8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3716">
                      <a:solidFill>
                        <a:srgbClr val="747474"/>
                      </a:solidFill>
                      <a:prstDash val="solid"/>
                    </a:lnT>
                    <a:lnB w="22860">
                      <a:solidFill>
                        <a:srgbClr val="979797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3715">
                      <a:solidFill>
                        <a:srgbClr val="777777"/>
                      </a:solidFill>
                      <a:prstDash val="solid"/>
                    </a:lnR>
                    <a:lnT w="13716">
                      <a:solidFill>
                        <a:srgbClr val="747474"/>
                      </a:solidFill>
                      <a:prstDash val="solid"/>
                    </a:lnT>
                    <a:lnB w="13716">
                      <a:solidFill>
                        <a:srgbClr val="878787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650" b="1" dirty="0" smtClean="0">
                          <a:solidFill>
                            <a:srgbClr val="808082"/>
                          </a:solidFill>
                          <a:latin typeface="Times New Roman"/>
                          <a:cs typeface="Times New Roman"/>
                        </a:rPr>
                        <a:t>81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715">
                      <a:solidFill>
                        <a:srgbClr val="777777"/>
                      </a:solidFill>
                      <a:prstDash val="solid"/>
                    </a:lnL>
                    <a:lnR w="13716">
                      <a:solidFill>
                        <a:srgbClr val="7C7C7C"/>
                      </a:solidFill>
                      <a:prstDash val="solid"/>
                    </a:lnR>
                    <a:lnT w="13716">
                      <a:solidFill>
                        <a:srgbClr val="747474"/>
                      </a:solidFill>
                      <a:prstDash val="solid"/>
                    </a:lnT>
                    <a:lnB w="13716">
                      <a:solidFill>
                        <a:srgbClr val="878787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4018">
                <a:tc>
                  <a:txBody>
                    <a:bodyPr/>
                    <a:lstStyle/>
                    <a:p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909090"/>
                      </a:solidFill>
                      <a:prstDash val="solid"/>
                    </a:lnL>
                    <a:lnR w="13716">
                      <a:solidFill>
                        <a:srgbClr val="7C7C7C"/>
                      </a:solidFill>
                      <a:prstDash val="solid"/>
                    </a:lnR>
                    <a:lnT w="13716">
                      <a:solidFill>
                        <a:srgbClr val="878787"/>
                      </a:solidFill>
                      <a:prstDash val="solid"/>
                    </a:lnT>
                    <a:lnB w="22860">
                      <a:solidFill>
                        <a:srgbClr val="9797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716">
                      <a:solidFill>
                        <a:srgbClr val="7C7C7C"/>
                      </a:solidFill>
                      <a:prstDash val="solid"/>
                    </a:lnL>
                    <a:lnT w="13716">
                      <a:solidFill>
                        <a:srgbClr val="878787"/>
                      </a:solidFill>
                      <a:prstDash val="solid"/>
                    </a:lnT>
                    <a:lnB w="22860">
                      <a:solidFill>
                        <a:srgbClr val="97979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3716">
                      <a:solidFill>
                        <a:srgbClr val="747474"/>
                      </a:solidFill>
                      <a:prstDash val="solid"/>
                    </a:lnT>
                    <a:lnB w="22860">
                      <a:solidFill>
                        <a:srgbClr val="979797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3715">
                      <a:solidFill>
                        <a:srgbClr val="777777"/>
                      </a:solidFill>
                      <a:prstDash val="solid"/>
                    </a:lnR>
                    <a:lnT w="13716">
                      <a:solidFill>
                        <a:srgbClr val="878787"/>
                      </a:solidFill>
                      <a:prstDash val="solid"/>
                    </a:lnT>
                    <a:lnB w="22860">
                      <a:solidFill>
                        <a:srgbClr val="979797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650" dirty="0" smtClean="0">
                          <a:solidFill>
                            <a:srgbClr val="959595"/>
                          </a:solidFill>
                          <a:latin typeface="Times New Roman"/>
                          <a:cs typeface="Times New Roman"/>
                        </a:rPr>
                        <a:t>5!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715">
                      <a:solidFill>
                        <a:srgbClr val="777777"/>
                      </a:solidFill>
                      <a:prstDash val="solid"/>
                    </a:lnL>
                    <a:lnR w="13716">
                      <a:solidFill>
                        <a:srgbClr val="7C7C7C"/>
                      </a:solidFill>
                      <a:prstDash val="solid"/>
                    </a:lnR>
                    <a:lnT w="13716">
                      <a:solidFill>
                        <a:srgbClr val="878787"/>
                      </a:solidFill>
                      <a:prstDash val="solid"/>
                    </a:lnT>
                    <a:lnB w="22860">
                      <a:solidFill>
                        <a:srgbClr val="979797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7159">
                <a:tc>
                  <a:txBody>
                    <a:bodyPr/>
                    <a:lstStyle/>
                    <a:p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909090"/>
                      </a:solidFill>
                      <a:prstDash val="solid"/>
                    </a:lnL>
                    <a:lnR w="13716">
                      <a:solidFill>
                        <a:srgbClr val="7C7C7C"/>
                      </a:solidFill>
                      <a:prstDash val="solid"/>
                    </a:lnR>
                    <a:lnT w="22860">
                      <a:solidFill>
                        <a:srgbClr val="979797"/>
                      </a:solidFill>
                      <a:prstDash val="solid"/>
                    </a:lnT>
                    <a:lnB w="18288">
                      <a:solidFill>
                        <a:srgbClr val="878787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550" b="1" dirty="0" smtClean="0">
                          <a:solidFill>
                            <a:srgbClr val="A8A8A8"/>
                          </a:solidFill>
                          <a:latin typeface="Times New Roman"/>
                          <a:cs typeface="Times New Roman"/>
                        </a:rPr>
                        <a:t>(1)1</a:t>
                      </a:r>
                      <a:endParaRPr sz="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716">
                      <a:solidFill>
                        <a:srgbClr val="7C7C7C"/>
                      </a:solidFill>
                      <a:prstDash val="solid"/>
                    </a:lnL>
                    <a:lnR w="13715">
                      <a:solidFill>
                        <a:srgbClr val="777777"/>
                      </a:solidFill>
                      <a:prstDash val="solid"/>
                    </a:lnR>
                    <a:lnT w="22860">
                      <a:solidFill>
                        <a:srgbClr val="979797"/>
                      </a:solidFill>
                      <a:prstDash val="solid"/>
                    </a:lnT>
                    <a:lnB w="18288">
                      <a:solidFill>
                        <a:srgbClr val="878787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600" dirty="0" smtClean="0">
                          <a:solidFill>
                            <a:srgbClr val="959595"/>
                          </a:solidFill>
                          <a:latin typeface="Arial"/>
                          <a:cs typeface="Arial"/>
                        </a:rPr>
                        <a:t>Ill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5">
                      <a:solidFill>
                        <a:srgbClr val="777777"/>
                      </a:solidFill>
                      <a:prstDash val="solid"/>
                    </a:lnL>
                    <a:lnR w="13716">
                      <a:solidFill>
                        <a:srgbClr val="7C7C7C"/>
                      </a:solidFill>
                      <a:prstDash val="solid"/>
                    </a:lnR>
                    <a:lnT w="22860">
                      <a:solidFill>
                        <a:srgbClr val="979797"/>
                      </a:solidFill>
                      <a:prstDash val="solid"/>
                    </a:lnT>
                    <a:lnB w="18288">
                      <a:solidFill>
                        <a:srgbClr val="878787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6304">
                <a:tc>
                  <a:txBody>
                    <a:bodyPr/>
                    <a:lstStyle/>
                    <a:p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909090"/>
                      </a:solidFill>
                      <a:prstDash val="solid"/>
                    </a:lnL>
                    <a:lnR w="13716">
                      <a:solidFill>
                        <a:srgbClr val="7C7C7C"/>
                      </a:solidFill>
                      <a:prstDash val="solid"/>
                    </a:lnR>
                    <a:lnT w="18288">
                      <a:solidFill>
                        <a:srgbClr val="878787"/>
                      </a:solidFill>
                      <a:prstDash val="solid"/>
                    </a:lnT>
                    <a:lnB w="13716">
                      <a:solidFill>
                        <a:srgbClr val="8C8C8C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</a:pPr>
                      <a:r>
                        <a:rPr sz="700" b="1" dirty="0" smtClean="0">
                          <a:solidFill>
                            <a:srgbClr val="A8A8A8"/>
                          </a:solidFill>
                          <a:latin typeface="Times New Roman"/>
                          <a:cs typeface="Times New Roman"/>
                        </a:rPr>
                        <a:t>UP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716">
                      <a:solidFill>
                        <a:srgbClr val="7C7C7C"/>
                      </a:solidFill>
                      <a:prstDash val="solid"/>
                    </a:lnL>
                    <a:lnR w="9144">
                      <a:solidFill>
                        <a:srgbClr val="747474"/>
                      </a:solidFill>
                      <a:prstDash val="solid"/>
                    </a:lnR>
                    <a:lnT w="18288">
                      <a:solidFill>
                        <a:srgbClr val="878787"/>
                      </a:solidFill>
                      <a:prstDash val="solid"/>
                    </a:lnT>
                    <a:lnB w="13716">
                      <a:solidFill>
                        <a:srgbClr val="8C8C8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650" b="1" dirty="0" smtClean="0">
                          <a:solidFill>
                            <a:srgbClr val="959595"/>
                          </a:solidFill>
                          <a:latin typeface="Times New Roman"/>
                          <a:cs typeface="Times New Roman"/>
                        </a:rPr>
                        <a:t>Gl'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144">
                      <a:solidFill>
                        <a:srgbClr val="747474"/>
                      </a:solidFill>
                      <a:prstDash val="solid"/>
                    </a:lnL>
                    <a:lnR w="13716">
                      <a:solidFill>
                        <a:srgbClr val="7C7C7C"/>
                      </a:solidFill>
                      <a:prstDash val="solid"/>
                    </a:lnR>
                    <a:lnT w="18288">
                      <a:solidFill>
                        <a:srgbClr val="878787"/>
                      </a:solidFill>
                      <a:prstDash val="solid"/>
                    </a:lnT>
                    <a:lnB w="13716">
                      <a:solidFill>
                        <a:srgbClr val="8C8C8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5447538" y="4869179"/>
          <a:ext cx="713231" cy="859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983"/>
                <a:gridCol w="560674"/>
              </a:tblGrid>
              <a:tr h="137160">
                <a:tc gridSpan="2"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900" b="1" dirty="0" smtClean="0">
                          <a:solidFill>
                            <a:srgbClr val="959595"/>
                          </a:solidFill>
                          <a:latin typeface="Arial"/>
                          <a:cs typeface="Arial"/>
                        </a:rPr>
                        <a:t>cs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7C7C7C"/>
                      </a:solidFill>
                      <a:prstDash val="solid"/>
                    </a:lnL>
                    <a:lnR w="13716">
                      <a:solidFill>
                        <a:srgbClr val="7C7C7C"/>
                      </a:solidFill>
                      <a:prstDash val="solid"/>
                    </a:lnR>
                    <a:lnT w="13716">
                      <a:solidFill>
                        <a:srgbClr val="808083"/>
                      </a:solidFill>
                      <a:prstDash val="solid"/>
                    </a:lnT>
                    <a:lnB w="13716">
                      <a:solidFill>
                        <a:srgbClr val="777777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1731">
                <a:tc gridSpan="2"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</a:pPr>
                      <a:r>
                        <a:rPr sz="650" b="1" dirty="0" smtClean="0">
                          <a:solidFill>
                            <a:srgbClr val="959595"/>
                          </a:solidFill>
                          <a:latin typeface="Arial"/>
                          <a:cs typeface="Arial"/>
                        </a:rPr>
                        <a:t>ll5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7C7C7C"/>
                      </a:solidFill>
                      <a:prstDash val="solid"/>
                    </a:lnL>
                    <a:lnR w="13716">
                      <a:solidFill>
                        <a:srgbClr val="7C7C7C"/>
                      </a:solidFill>
                      <a:prstDash val="solid"/>
                    </a:lnR>
                    <a:lnT w="13716">
                      <a:solidFill>
                        <a:srgbClr val="777777"/>
                      </a:solidFill>
                      <a:prstDash val="solid"/>
                    </a:lnT>
                    <a:lnB w="22860">
                      <a:solidFill>
                        <a:srgbClr val="83838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1732">
                <a:tc gridSpan="2">
                  <a:txBody>
                    <a:bodyPr/>
                    <a:lstStyle/>
                    <a:p>
                      <a:pPr>
                        <a:lnSpc>
                          <a:spcPts val="1245"/>
                        </a:lnSpc>
                      </a:pPr>
                      <a:r>
                        <a:rPr sz="1100" dirty="0" smtClean="0">
                          <a:solidFill>
                            <a:srgbClr val="707070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7C7C7C"/>
                      </a:solidFill>
                      <a:prstDash val="solid"/>
                    </a:lnL>
                    <a:lnR w="13716">
                      <a:solidFill>
                        <a:srgbClr val="7C7C7C"/>
                      </a:solidFill>
                      <a:prstDash val="solid"/>
                    </a:lnR>
                    <a:lnT w="22860">
                      <a:solidFill>
                        <a:srgbClr val="838383"/>
                      </a:solidFill>
                      <a:prstDash val="solid"/>
                    </a:lnT>
                    <a:lnB w="22860">
                      <a:solidFill>
                        <a:srgbClr val="87878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1732">
                <a:tc gridSpan="2"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</a:pPr>
                      <a:r>
                        <a:rPr sz="650" b="1" dirty="0" smtClean="0">
                          <a:solidFill>
                            <a:srgbClr val="959595"/>
                          </a:solidFill>
                          <a:latin typeface="Times New Roman"/>
                          <a:cs typeface="Times New Roman"/>
                        </a:rPr>
                        <a:t>$S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716">
                      <a:solidFill>
                        <a:srgbClr val="7C7C7C"/>
                      </a:solidFill>
                      <a:prstDash val="solid"/>
                    </a:lnL>
                    <a:lnR w="13716">
                      <a:solidFill>
                        <a:srgbClr val="7C7C7C"/>
                      </a:solidFill>
                      <a:prstDash val="solid"/>
                    </a:lnR>
                    <a:lnT w="22860">
                      <a:solidFill>
                        <a:srgbClr val="87878C"/>
                      </a:solidFill>
                      <a:prstDash val="solid"/>
                    </a:lnT>
                    <a:lnB w="13716">
                      <a:solidFill>
                        <a:srgbClr val="83838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1731">
                <a:tc gridSpan="2"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</a:pPr>
                      <a:r>
                        <a:rPr sz="550" dirty="0" smtClean="0">
                          <a:solidFill>
                            <a:srgbClr val="959595"/>
                          </a:solidFill>
                          <a:latin typeface="Arial"/>
                          <a:cs typeface="Arial"/>
                        </a:rPr>
                        <a:t>r$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7C7C7C"/>
                      </a:solidFill>
                      <a:prstDash val="solid"/>
                    </a:lnL>
                    <a:lnR w="13716">
                      <a:solidFill>
                        <a:srgbClr val="7C7C7C"/>
                      </a:solidFill>
                      <a:prstDash val="solid"/>
                    </a:lnR>
                    <a:lnT w="13716">
                      <a:solidFill>
                        <a:srgbClr val="838383"/>
                      </a:solidFill>
                      <a:prstDash val="solid"/>
                    </a:lnT>
                    <a:lnB w="13716">
                      <a:solidFill>
                        <a:srgbClr val="70707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94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850" spc="-65" dirty="0" smtClean="0">
                          <a:solidFill>
                            <a:srgbClr val="70707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50" spc="0" dirty="0" smtClean="0">
                          <a:solidFill>
                            <a:srgbClr val="A8A8A8"/>
                          </a:solidFill>
                          <a:latin typeface="Arial"/>
                          <a:cs typeface="Arial"/>
                        </a:rPr>
                        <a:t>a-,: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7C7C7C"/>
                      </a:solidFill>
                      <a:prstDash val="solid"/>
                    </a:lnL>
                    <a:lnT w="13716">
                      <a:solidFill>
                        <a:srgbClr val="707070"/>
                      </a:solidFill>
                      <a:prstDash val="solid"/>
                    </a:lnT>
                    <a:lnB w="18288">
                      <a:solidFill>
                        <a:srgbClr val="747474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3716">
                      <a:solidFill>
                        <a:srgbClr val="7C7C7C"/>
                      </a:solidFill>
                      <a:prstDash val="solid"/>
                    </a:lnR>
                    <a:lnT w="13716">
                      <a:solidFill>
                        <a:srgbClr val="707070"/>
                      </a:solidFill>
                      <a:prstDash val="solid"/>
                    </a:lnT>
                    <a:lnB w="18288">
                      <a:solidFill>
                        <a:srgbClr val="74747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10146</Words>
  <Application>Microsoft Office PowerPoint</Application>
  <PresentationFormat>On-screen Show (4:3)</PresentationFormat>
  <Paragraphs>1299</Paragraphs>
  <Slides>82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Office Theme</vt:lpstr>
      <vt:lpstr>PowerPoint Presentation</vt:lpstr>
      <vt:lpstr>PowerPoint Presentation</vt:lpstr>
      <vt:lpstr>Introduction</vt:lpstr>
      <vt:lpstr>Chapter Objectives</vt:lpstr>
      <vt:lpstr>Chapter Objectives</vt:lpstr>
      <vt:lpstr>PowerPoint Presentation</vt:lpstr>
      <vt:lpstr>The Programming Model</vt:lpstr>
      <vt:lpstr>PowerPoint Presentation</vt:lpstr>
      <vt:lpstr>PowerPoint Presentation</vt:lpstr>
      <vt:lpstr>Multipurpose Registers</vt:lpstr>
      <vt:lpstr>PowerPoint Presentation</vt:lpstr>
      <vt:lpstr>PowerPoint Presentation</vt:lpstr>
      <vt:lpstr>PowerPoint Presentation</vt:lpstr>
      <vt:lpstr>Special-Purpose Registers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– CPUID instruction provides the system with information about the Pentium microprocessor</vt:lpstr>
      <vt:lpstr>Segment Registers</vt:lpstr>
      <vt:lpstr>PowerPoint Presentation</vt:lpstr>
      <vt:lpstr>PowerPoint Presentation</vt:lpstr>
      <vt:lpstr>PowerPoint Presentation</vt:lpstr>
      <vt:lpstr>PowerPoint Presentation</vt:lpstr>
      <vt:lpstr>Segments and Offsets</vt:lpstr>
      <vt:lpstr>PowerPoint Presentation</vt:lpstr>
      <vt:lpstr>PowerPoint Presentation</vt:lpstr>
      <vt:lpstr>Default Segment and Offset Registers</vt:lpstr>
      <vt:lpstr>PowerPoint Presentation</vt:lpstr>
      <vt:lpstr>PowerPoint Presentation</vt:lpstr>
      <vt:lpstr>PowerPoint Presentation</vt:lpstr>
      <vt:lpstr>Segment and Offset Addressing Scheme Allows Relocation</vt:lpstr>
      <vt:lpstr>PowerPoint Presentation</vt:lpstr>
      <vt:lpstr>2–3 INTRO TO PROTECTED MODE MEMORY ADDRESSING</vt:lpstr>
      <vt:lpstr>Selectors and Descriptors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Program-Invisible Registers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Paging Registers</vt:lpstr>
      <vt:lpstr>PowerPoint Presentation</vt:lpstr>
      <vt:lpstr>PowerPoint Presentation</vt:lpstr>
      <vt:lpstr>PowerPoint Presentation</vt:lpstr>
      <vt:lpstr>PowerPoint Presentation</vt:lpstr>
      <vt:lpstr>The Page Directory and Page 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SUMMARY</vt:lpstr>
      <vt:lpstr>SUMMARY</vt:lpstr>
      <vt:lpstr>SUMMARY</vt:lpstr>
      <vt:lpstr>SUMMARY</vt:lpstr>
      <vt:lpstr>SUMMARY</vt:lpstr>
      <vt:lpstr>SUMMARY</vt:lpstr>
      <vt:lpstr>SUMMARY</vt:lpstr>
      <vt:lpstr>SUMMARY</vt:lpstr>
      <vt:lpstr>SUMMARY</vt:lpstr>
      <vt:lpstr>SUMMARY</vt:lpstr>
      <vt:lpstr>SUMMARY</vt:lpstr>
      <vt:lpstr>SUMMARY</vt:lpstr>
      <vt:lpstr>PowerPoint Presentation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</dc:title>
  <dc:creator>Karen Bretz</dc:creator>
  <cp:lastModifiedBy>Ahmed</cp:lastModifiedBy>
  <cp:revision>2</cp:revision>
  <dcterms:created xsi:type="dcterms:W3CDTF">2018-11-14T13:13:12Z</dcterms:created>
  <dcterms:modified xsi:type="dcterms:W3CDTF">2018-11-14T21:16:12Z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2015-10-27T00:00:00Z</vt:filetime>
  </property>
  <property fmtid="{D5CDD505-2E9C-101B-9397-08002B2CF9AE}" pid="3" name="LastSaved">
    <vt:filetime>2018-11-14T00:00:00Z</vt:filetime>
  </property>
</Properties>
</file>